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92" r:id="rId3"/>
    <p:sldId id="264" r:id="rId4"/>
    <p:sldId id="290" r:id="rId5"/>
    <p:sldId id="294" r:id="rId6"/>
    <p:sldId id="295" r:id="rId7"/>
    <p:sldId id="293" r:id="rId8"/>
    <p:sldId id="296" r:id="rId9"/>
    <p:sldId id="291" r:id="rId10"/>
    <p:sldId id="297" r:id="rId11"/>
    <p:sldId id="28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F"/>
    <a:srgbClr val="004EB2"/>
    <a:srgbClr val="FFCE38"/>
    <a:srgbClr val="2F2F2F"/>
    <a:srgbClr val="36362A"/>
    <a:srgbClr val="FFC000"/>
    <a:srgbClr val="41A30D"/>
    <a:srgbClr val="FFEA00"/>
    <a:srgbClr val="FFFF00"/>
    <a:srgbClr val="D33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34" autoAdjust="0"/>
    <p:restoredTop sz="93447" autoAdjust="0"/>
  </p:normalViewPr>
  <p:slideViewPr>
    <p:cSldViewPr snapToGrid="0" showGuides="1">
      <p:cViewPr>
        <p:scale>
          <a:sx n="98" d="100"/>
          <a:sy n="98" d="100"/>
        </p:scale>
        <p:origin x="-828" y="-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AC83B-9CD6-4151-93D2-8CB83C77A27A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4574-1F40-4617-942A-2E3349698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89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80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26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7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57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8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5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80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7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1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9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F2E7-3E8B-45F0-AADD-AC87641FCDCC}" type="datetimeFigureOut">
              <a:rPr lang="ko-KR" altLang="en-US" smtClean="0"/>
              <a:pPr/>
              <a:t>2019-01-16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241D-A682-4950-B782-661195282F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8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9085502" cy="6063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6AE835-647E-4C28-AD79-943FAA6BB463}"/>
              </a:ext>
            </a:extLst>
          </p:cNvPr>
          <p:cNvSpPr txBox="1"/>
          <p:nvPr/>
        </p:nvSpPr>
        <p:spPr>
          <a:xfrm>
            <a:off x="10172700" y="58412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210 오늘밤 R" panose="02020603020101020101" pitchFamily="18" charset="-127"/>
              <a:ea typeface="210 오늘밤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5" y="2383205"/>
            <a:ext cx="44323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그룹 29"/>
          <p:cNvGrpSpPr/>
          <p:nvPr/>
        </p:nvGrpSpPr>
        <p:grpSpPr>
          <a:xfrm>
            <a:off x="4539416" y="2152372"/>
            <a:ext cx="7652584" cy="2407709"/>
            <a:chOff x="4013916" y="1345139"/>
            <a:chExt cx="7652584" cy="24077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F5C2694-2958-48AC-A495-3A4D740A8E48}"/>
                </a:ext>
              </a:extLst>
            </p:cNvPr>
            <p:cNvSpPr txBox="1"/>
            <p:nvPr/>
          </p:nvSpPr>
          <p:spPr>
            <a:xfrm>
              <a:off x="4013916" y="1345139"/>
              <a:ext cx="408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1000" dirty="0" smtClean="0">
                  <a:solidFill>
                    <a:srgbClr val="2F2F2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함께할 때 더 빛나는</a:t>
              </a:r>
              <a:endParaRPr lang="ko-KR" altLang="en-US" sz="2400" spc="1000" dirty="0">
                <a:solidFill>
                  <a:srgbClr val="2F2F2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155965" y="3086097"/>
              <a:ext cx="7510535" cy="666751"/>
            </a:xfrm>
            <a:prstGeom prst="rect">
              <a:avLst/>
            </a:prstGeom>
            <a:solidFill>
              <a:srgbClr val="FFC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6362A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141076" y="3157864"/>
              <a:ext cx="41094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err="1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DoDream</a:t>
              </a:r>
              <a:r>
                <a:rPr lang="en-US" altLang="ko-KR" sz="280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280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가맹 제안서</a:t>
              </a:r>
              <a:endParaRPr lang="en-US" altLang="ko-KR" sz="2800" dirty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4EB2"/>
              </a:solidFill>
            </a:endParaRPr>
          </a:p>
        </p:txBody>
      </p:sp>
      <p:sp>
        <p:nvSpPr>
          <p:cNvPr id="38" name="직각 삼각형 37">
            <a:extLst>
              <a:ext uri="{FF2B5EF4-FFF2-40B4-BE49-F238E27FC236}">
                <a16:creationId xmlns:a16="http://schemas.microsoft.com/office/drawing/2014/main" xmlns="" id="{A21687B3-DD91-4897-B11B-1D36E99F5FBD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4EB2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65" y="5559350"/>
            <a:ext cx="636496" cy="63649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88" y="5559350"/>
            <a:ext cx="636496" cy="63649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634728" y="5531458"/>
            <a:ext cx="1026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이메일문의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89511" y="5523497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전화문의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643693" y="5826096"/>
            <a:ext cx="2634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119dodream@naver.com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80543" y="582609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1644-4438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47282" y="2034988"/>
            <a:ext cx="10268167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7566989" y="2327200"/>
            <a:ext cx="3505200" cy="2020682"/>
          </a:xfrm>
          <a:prstGeom prst="rect">
            <a:avLst/>
          </a:prstGeom>
          <a:solidFill>
            <a:schemeClr val="bg1"/>
          </a:solidFill>
          <a:ln w="12700">
            <a:solidFill>
              <a:srgbClr val="FFAD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1075761" y="2327200"/>
            <a:ext cx="3505200" cy="2020682"/>
          </a:xfrm>
          <a:prstGeom prst="rect">
            <a:avLst/>
          </a:prstGeom>
          <a:solidFill>
            <a:schemeClr val="bg1"/>
          </a:solidFill>
          <a:ln w="12700">
            <a:solidFill>
              <a:srgbClr val="FFAD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1075761" y="2341552"/>
            <a:ext cx="3505200" cy="333507"/>
          </a:xfrm>
          <a:prstGeom prst="rect">
            <a:avLst/>
          </a:prstGeom>
          <a:solidFill>
            <a:srgbClr val="FFCE3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74370" y="2752165"/>
            <a:ext cx="1597429" cy="1532964"/>
          </a:xfrm>
          <a:prstGeom prst="rect">
            <a:avLst/>
          </a:prstGeom>
          <a:solidFill>
            <a:srgbClr val="FFCE3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5104" y="315260"/>
            <a:ext cx="4909261" cy="830997"/>
            <a:chOff x="598391" y="347144"/>
            <a:chExt cx="193824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1" y="347144"/>
              <a:ext cx="82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8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890095" y="424087"/>
              <a:ext cx="1646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운영 프로세스 및 결제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F819A-B0D5-44E2-AA05-1541635657F6}"/>
              </a:ext>
            </a:extLst>
          </p:cNvPr>
          <p:cNvSpPr txBox="1"/>
          <p:nvPr/>
        </p:nvSpPr>
        <p:spPr>
          <a:xfrm>
            <a:off x="1075761" y="1145542"/>
            <a:ext cx="89615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두드림  광고를  통해  연락  온  고객상담부터  업체연결까지  담당합니다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수월한 업무 진행 과정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부담 없는 비용 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xmlns="" id="{A21687B3-DD91-4897-B11B-1D36E99F5FBD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47282" y="1281953"/>
            <a:ext cx="71723" cy="351873"/>
            <a:chOff x="1004432" y="1281953"/>
            <a:chExt cx="71723" cy="351873"/>
          </a:xfrm>
        </p:grpSpPr>
        <p:sp>
          <p:nvSpPr>
            <p:cNvPr id="14" name="직사각형 13"/>
            <p:cNvSpPr/>
            <p:nvPr/>
          </p:nvSpPr>
          <p:spPr>
            <a:xfrm>
              <a:off x="1004437" y="1281953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004432" y="1562108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53" name="Rectangle 145"/>
          <p:cNvSpPr>
            <a:spLocks noChangeArrowheads="1"/>
          </p:cNvSpPr>
          <p:nvPr/>
        </p:nvSpPr>
        <p:spPr bwMode="auto">
          <a:xfrm>
            <a:off x="2489611" y="2390403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92588" y="2327200"/>
            <a:ext cx="1800073" cy="2020682"/>
          </a:xfrm>
          <a:prstGeom prst="rect">
            <a:avLst/>
          </a:prstGeom>
          <a:solidFill>
            <a:schemeClr val="bg1"/>
          </a:solidFill>
          <a:ln w="12700">
            <a:solidFill>
              <a:srgbClr val="004E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5707857" y="2337978"/>
            <a:ext cx="1773457" cy="340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2877665" y="2752165"/>
            <a:ext cx="1597429" cy="1532964"/>
          </a:xfrm>
          <a:prstGeom prst="rect">
            <a:avLst/>
          </a:prstGeom>
          <a:solidFill>
            <a:srgbClr val="FFCE3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5798016" y="2752165"/>
            <a:ext cx="1597429" cy="1532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직사각형 98"/>
          <p:cNvSpPr/>
          <p:nvPr/>
        </p:nvSpPr>
        <p:spPr>
          <a:xfrm>
            <a:off x="7674569" y="2752165"/>
            <a:ext cx="1597429" cy="1532964"/>
          </a:xfrm>
          <a:prstGeom prst="rect">
            <a:avLst/>
          </a:prstGeom>
          <a:solidFill>
            <a:srgbClr val="FFCE3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9366489" y="2752165"/>
            <a:ext cx="1597429" cy="1532964"/>
          </a:xfrm>
          <a:prstGeom prst="rect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8" name="Rectangle 100"/>
          <p:cNvSpPr>
            <a:spLocks noChangeArrowheads="1"/>
          </p:cNvSpPr>
          <p:nvPr/>
        </p:nvSpPr>
        <p:spPr bwMode="auto">
          <a:xfrm>
            <a:off x="3304483" y="2964649"/>
            <a:ext cx="74379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업체연결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예비견적</a:t>
            </a:r>
            <a:endParaRPr lang="en-US" altLang="ko-KR" sz="16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날짜조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율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601187" y="3149315"/>
            <a:ext cx="7437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고객문의</a:t>
            </a:r>
            <a:endParaRPr lang="en-US" altLang="ko-KR" sz="16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</a:t>
            </a:r>
            <a:endParaRPr lang="en-US" altLang="ko-KR" sz="16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차상담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5984288" y="3173503"/>
            <a:ext cx="1247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점검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시공 </a:t>
            </a:r>
            <a:r>
              <a:rPr lang="ko-KR" altLang="en-US" sz="1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en-US" altLang="ko-KR" sz="16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</a:t>
            </a:r>
            <a:endParaRPr lang="en-US" altLang="ko-KR" sz="16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추가견적 </a:t>
            </a:r>
            <a:r>
              <a:rPr lang="ko-KR" altLang="en-US" sz="1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안내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8287334" y="3380148"/>
            <a:ext cx="371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결제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>
            <a:off x="9793306" y="3241648"/>
            <a:ext cx="7437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비용처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리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652681" y="3491752"/>
            <a:ext cx="1013012" cy="0"/>
          </a:xfrm>
          <a:prstGeom prst="straightConnector1">
            <a:avLst/>
          </a:prstGeom>
          <a:ln>
            <a:solidFill>
              <a:srgbClr val="FFAD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0"/>
          <p:cNvSpPr>
            <a:spLocks noChangeArrowheads="1"/>
          </p:cNvSpPr>
          <p:nvPr/>
        </p:nvSpPr>
        <p:spPr bwMode="auto">
          <a:xfrm>
            <a:off x="4817748" y="3594392"/>
            <a:ext cx="682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차상담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566989" y="2337977"/>
            <a:ext cx="3505200" cy="333507"/>
          </a:xfrm>
          <a:prstGeom prst="rect">
            <a:avLst/>
          </a:prstGeom>
          <a:solidFill>
            <a:srgbClr val="FFCE3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Rectangle 145"/>
          <p:cNvSpPr>
            <a:spLocks noChangeArrowheads="1"/>
          </p:cNvSpPr>
          <p:nvPr/>
        </p:nvSpPr>
        <p:spPr bwMode="auto">
          <a:xfrm>
            <a:off x="6327536" y="2390403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가맹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2" name="Rectangle 145"/>
          <p:cNvSpPr>
            <a:spLocks noChangeArrowheads="1"/>
          </p:cNvSpPr>
          <p:nvPr/>
        </p:nvSpPr>
        <p:spPr bwMode="auto">
          <a:xfrm>
            <a:off x="8993075" y="2390403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1075761" y="4805459"/>
            <a:ext cx="1615889" cy="1410510"/>
          </a:xfrm>
          <a:prstGeom prst="roundRect">
            <a:avLst/>
          </a:prstGeom>
          <a:solidFill>
            <a:srgbClr val="FFCE38">
              <a:alpha val="32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2909193" y="4861184"/>
            <a:ext cx="443583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카드결제  ▶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7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  내외  처리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본사 단말기 지원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무통장 입금 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3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  이내  처리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결제  또는  무통장 입금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가지  형태로  진행합니다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3" name="Rectangle 145"/>
          <p:cNvSpPr>
            <a:spLocks noChangeArrowheads="1"/>
          </p:cNvSpPr>
          <p:nvPr/>
        </p:nvSpPr>
        <p:spPr bwMode="auto">
          <a:xfrm>
            <a:off x="1486160" y="5387604"/>
            <a:ext cx="7950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결제 방식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90" cy="685969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886635" y="2820234"/>
            <a:ext cx="5674660" cy="153889"/>
          </a:xfrm>
          <a:prstGeom prst="rect">
            <a:avLst/>
          </a:prstGeom>
          <a:solidFill>
            <a:srgbClr val="FFAD0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338920" y="4568352"/>
            <a:ext cx="2187388" cy="153889"/>
          </a:xfrm>
          <a:prstGeom prst="rect">
            <a:avLst/>
          </a:prstGeom>
          <a:solidFill>
            <a:srgbClr val="FFAD0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F819A-B0D5-44E2-AA05-1541635657F6}"/>
              </a:ext>
            </a:extLst>
          </p:cNvPr>
          <p:cNvSpPr txBox="1"/>
          <p:nvPr/>
        </p:nvSpPr>
        <p:spPr>
          <a:xfrm>
            <a:off x="2708214" y="1592724"/>
            <a:ext cx="6737538" cy="3369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본 회사의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가맹비는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온라인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홈페이지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파워링크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블로그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카페 등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광범위 영역의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지역 선점을 위해 사용됩니다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일반 광고 대행사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블로그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개월 대행 비용으로  진행되는 비용입니다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본 회사는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점주님들의 시공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설치 비용의 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10%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만으로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본사를 운영 예정이며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DoDream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크기 위해서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사업자분들의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성공이 우선이기에</a:t>
            </a:r>
            <a:endPara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상생을 목표로 최선을 다하겠습니다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81334" y="1323143"/>
            <a:ext cx="9445558" cy="498801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533933" y="354922"/>
            <a:ext cx="3086101" cy="828288"/>
            <a:chOff x="4618417" y="792994"/>
            <a:chExt cx="3086101" cy="8282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4618417" y="974951"/>
              <a:ext cx="3086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두드림의 경쟁력</a:t>
              </a:r>
              <a:endParaRPr lang="ko-KR" altLang="en-US" sz="36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39688" y="792994"/>
              <a:ext cx="12186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 o D r e a m</a:t>
              </a:r>
              <a:endPara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853693" y="5405304"/>
            <a:ext cx="8446580" cy="672767"/>
            <a:chOff x="1853693" y="5405304"/>
            <a:chExt cx="8446580" cy="672767"/>
          </a:xfrm>
        </p:grpSpPr>
        <p:grpSp>
          <p:nvGrpSpPr>
            <p:cNvPr id="6" name="그룹 5"/>
            <p:cNvGrpSpPr/>
            <p:nvPr/>
          </p:nvGrpSpPr>
          <p:grpSpPr>
            <a:xfrm>
              <a:off x="6988992" y="5413683"/>
              <a:ext cx="3311281" cy="664388"/>
              <a:chOff x="6239936" y="5413683"/>
              <a:chExt cx="3311281" cy="664388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36" y="5441575"/>
                <a:ext cx="636496" cy="636496"/>
              </a:xfrm>
              <a:prstGeom prst="rect">
                <a:avLst/>
              </a:prstGeom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6927076" y="5413683"/>
                <a:ext cx="10021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dirty="0" err="1">
                    <a:solidFill>
                      <a:schemeClr val="bg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이메일문의</a:t>
                </a:r>
                <a:endParaRPr lang="ko-KR" altLang="en-US" sz="140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6916585" y="5708321"/>
                <a:ext cx="2634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119dodream@naver.com</a:t>
                </a:r>
                <a:endParaRPr lang="ko-KR" altLang="en-US" sz="16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853693" y="5405722"/>
              <a:ext cx="2098710" cy="672349"/>
              <a:chOff x="2973813" y="5405722"/>
              <a:chExt cx="2098710" cy="672349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813" y="5441575"/>
                <a:ext cx="636496" cy="636496"/>
              </a:xfrm>
              <a:prstGeom prst="rect">
                <a:avLst/>
              </a:prstGeom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3681859" y="5405722"/>
                <a:ext cx="8386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dirty="0" smtClean="0">
                    <a:solidFill>
                      <a:schemeClr val="bg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전화문의</a:t>
                </a:r>
                <a:endParaRPr lang="ko-KR" altLang="en-US" sz="140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3663163" y="5708321"/>
                <a:ext cx="1409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1644-4438</a:t>
                </a:r>
                <a:endParaRPr lang="ko-KR" altLang="en-US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4291268" y="5405304"/>
              <a:ext cx="2547661" cy="672349"/>
              <a:chOff x="9445550" y="5405304"/>
              <a:chExt cx="2547661" cy="672349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5550" y="5441157"/>
                <a:ext cx="636496" cy="636496"/>
              </a:xfrm>
              <a:prstGeom prst="rect">
                <a:avLst/>
              </a:prstGeom>
            </p:spPr>
          </p:pic>
          <p:sp>
            <p:nvSpPr>
              <p:cNvPr id="23" name="직사각형 22"/>
              <p:cNvSpPr/>
              <p:nvPr/>
            </p:nvSpPr>
            <p:spPr>
              <a:xfrm>
                <a:off x="10153596" y="5405304"/>
                <a:ext cx="10021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dirty="0" smtClean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휴대폰</a:t>
                </a:r>
                <a:r>
                  <a:rPr lang="ko-KR" altLang="en-US" sz="1400" dirty="0" smtClean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문의</a:t>
                </a:r>
                <a:endParaRPr lang="ko-KR" altLang="en-US" sz="14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0144628" y="5707903"/>
                <a:ext cx="1848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</a:rPr>
                  <a:t>010-6644-4438 </a:t>
                </a:r>
                <a:endParaRPr lang="ko-KR" altLang="en-US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8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255666" cy="6897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EE9DD-4219-4C6F-BCF5-B48D9535E62E}"/>
              </a:ext>
            </a:extLst>
          </p:cNvPr>
          <p:cNvSpPr txBox="1"/>
          <p:nvPr/>
        </p:nvSpPr>
        <p:spPr>
          <a:xfrm>
            <a:off x="388877" y="792310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 smtClean="0">
                <a:solidFill>
                  <a:srgbClr val="FFC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 설비</a:t>
            </a:r>
            <a:endParaRPr lang="ko-KR" altLang="en-US" sz="3600" spc="-150" dirty="0">
              <a:solidFill>
                <a:srgbClr val="FFC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" y="1628775"/>
            <a:ext cx="7543801" cy="436245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F819A-B0D5-44E2-AA05-1541635657F6}"/>
              </a:ext>
            </a:extLst>
          </p:cNvPr>
          <p:cNvSpPr txBox="1"/>
          <p:nvPr/>
        </p:nvSpPr>
        <p:spPr>
          <a:xfrm>
            <a:off x="388877" y="1789836"/>
            <a:ext cx="724064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안녕하세요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두드림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DoDream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설비 대표 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채승병입니다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본 회사는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설비업에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특성화 된 광고대행사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로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개인업자 분들의 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든든한 조력자가 되고자 설립되었습니다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마케팅의 정점이라 불리는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의료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병원 분야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여년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경력과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현재 설비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보일러업을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 이상 마케팅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을 직접 운영한 결과를 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토대로 더 큰 그림을 그리고자 아래의 제안서를 올립니다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 설비 네트워크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함께할 때 더 빛나는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DoDream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설비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꿈이 현실이 되는 이야기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지금입니다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ko-KR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08770" y="1628775"/>
            <a:ext cx="152400" cy="4162425"/>
          </a:xfrm>
          <a:prstGeom prst="rect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3100328"/>
            <a:ext cx="6962774" cy="37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7C55EBDB-75FE-4963-BB05-2CBE3B20907D}"/>
              </a:ext>
            </a:extLst>
          </p:cNvPr>
          <p:cNvSpPr/>
          <p:nvPr/>
        </p:nvSpPr>
        <p:spPr>
          <a:xfrm>
            <a:off x="0" y="2034988"/>
            <a:ext cx="12192000" cy="4823012"/>
          </a:xfrm>
          <a:prstGeom prst="rect">
            <a:avLst/>
          </a:prstGeom>
          <a:solidFill>
            <a:srgbClr val="FFCE3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80412" y="312718"/>
            <a:ext cx="4860078" cy="830997"/>
            <a:chOff x="598391" y="347144"/>
            <a:chExt cx="2041563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1" y="347144"/>
              <a:ext cx="82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2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933659" y="424088"/>
              <a:ext cx="1706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광고가 필요한 이유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F819A-B0D5-44E2-AA05-1541635657F6}"/>
              </a:ext>
            </a:extLst>
          </p:cNvPr>
          <p:cNvSpPr txBox="1"/>
          <p:nvPr/>
        </p:nvSpPr>
        <p:spPr>
          <a:xfrm>
            <a:off x="1071183" y="1125785"/>
            <a:ext cx="45516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훌륭한 의사</a:t>
            </a:r>
            <a:r>
              <a: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 </a:t>
            </a:r>
            <a:r>
              <a:rPr lang="ko-KR" alt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실력있는</a:t>
            </a:r>
            <a:r>
              <a:rPr lang="ko-KR" alt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쉐프</a:t>
            </a:r>
            <a:r>
              <a: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하지만 아무도 알아주지 않는다</a:t>
            </a:r>
            <a:r>
              <a: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xmlns="" id="{A21687B3-DD91-4897-B11B-1D36E99F5FBD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004432" y="1281953"/>
            <a:ext cx="71723" cy="466173"/>
            <a:chOff x="1004432" y="1281953"/>
            <a:chExt cx="71723" cy="466173"/>
          </a:xfrm>
        </p:grpSpPr>
        <p:sp>
          <p:nvSpPr>
            <p:cNvPr id="7" name="직사각형 6"/>
            <p:cNvSpPr/>
            <p:nvPr/>
          </p:nvSpPr>
          <p:spPr>
            <a:xfrm>
              <a:off x="1004437" y="1281953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04432" y="1676408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7" y="3324215"/>
            <a:ext cx="991303" cy="98611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1059968" y="2319508"/>
            <a:ext cx="10231524" cy="2604289"/>
            <a:chOff x="1049262" y="2756615"/>
            <a:chExt cx="10231524" cy="2604289"/>
          </a:xfrm>
        </p:grpSpPr>
        <p:grpSp>
          <p:nvGrpSpPr>
            <p:cNvPr id="31" name="그룹 30"/>
            <p:cNvGrpSpPr/>
            <p:nvPr/>
          </p:nvGrpSpPr>
          <p:grpSpPr>
            <a:xfrm>
              <a:off x="6612104" y="3171683"/>
              <a:ext cx="4668682" cy="2189221"/>
              <a:chOff x="1049262" y="3207319"/>
              <a:chExt cx="4668682" cy="2189221"/>
            </a:xfrm>
          </p:grpSpPr>
          <p:sp>
            <p:nvSpPr>
              <p:cNvPr id="32" name="사각형: 둥근 모서리 20">
                <a:extLst>
                  <a:ext uri="{FF2B5EF4-FFF2-40B4-BE49-F238E27FC236}">
                    <a16:creationId xmlns:a16="http://schemas.microsoft.com/office/drawing/2014/main" xmlns="" id="{A8C13476-5DB9-410E-AB38-573808685239}"/>
                  </a:ext>
                </a:extLst>
              </p:cNvPr>
              <p:cNvSpPr/>
              <p:nvPr/>
            </p:nvSpPr>
            <p:spPr>
              <a:xfrm>
                <a:off x="1141025" y="3259762"/>
                <a:ext cx="4576919" cy="2136778"/>
              </a:xfrm>
              <a:prstGeom prst="roundRect">
                <a:avLst>
                  <a:gd name="adj" fmla="val 27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33" name="사각형: 둥근 모서리 14">
                <a:extLst>
                  <a:ext uri="{FF2B5EF4-FFF2-40B4-BE49-F238E27FC236}">
                    <a16:creationId xmlns:a16="http://schemas.microsoft.com/office/drawing/2014/main" xmlns="" id="{9938F47D-8CC0-40BE-8398-D104911845BF}"/>
                  </a:ext>
                </a:extLst>
              </p:cNvPr>
              <p:cNvSpPr/>
              <p:nvPr/>
            </p:nvSpPr>
            <p:spPr>
              <a:xfrm>
                <a:off x="1049262" y="3207319"/>
                <a:ext cx="4576919" cy="2107138"/>
              </a:xfrm>
              <a:prstGeom prst="roundRect">
                <a:avLst>
                  <a:gd name="adj" fmla="val 25346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049262" y="3171683"/>
              <a:ext cx="4668682" cy="2189221"/>
              <a:chOff x="1049262" y="3207319"/>
              <a:chExt cx="4668682" cy="2189221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8C13476-5DB9-410E-AB38-573808685239}"/>
                  </a:ext>
                </a:extLst>
              </p:cNvPr>
              <p:cNvSpPr/>
              <p:nvPr/>
            </p:nvSpPr>
            <p:spPr>
              <a:xfrm>
                <a:off x="1141025" y="3259762"/>
                <a:ext cx="4576919" cy="2136778"/>
              </a:xfrm>
              <a:prstGeom prst="roundRect">
                <a:avLst>
                  <a:gd name="adj" fmla="val 27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xmlns="" id="{9938F47D-8CC0-40BE-8398-D104911845BF}"/>
                  </a:ext>
                </a:extLst>
              </p:cNvPr>
              <p:cNvSpPr/>
              <p:nvPr/>
            </p:nvSpPr>
            <p:spPr>
              <a:xfrm>
                <a:off x="1049262" y="3207319"/>
                <a:ext cx="4576919" cy="2107138"/>
              </a:xfrm>
              <a:prstGeom prst="roundRect">
                <a:avLst>
                  <a:gd name="adj" fmla="val 25346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A6AF223-54D3-4BCC-82E6-7782F9A03044}"/>
                </a:ext>
              </a:extLst>
            </p:cNvPr>
            <p:cNvSpPr txBox="1"/>
            <p:nvPr/>
          </p:nvSpPr>
          <p:spPr>
            <a:xfrm>
              <a:off x="2207560" y="3293719"/>
              <a:ext cx="3300796" cy="17081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울산에 오픈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대학 병원 측에서 환자를 역으로 보내줄 정도의  실력을 </a:t>
              </a:r>
              <a:r>
                <a:rPr lang="ko-KR" altLang="en-US" sz="1400" b="1" spc="-150" dirty="0" err="1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검증받아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자신감 있게 서울 강남 압구정 </a:t>
              </a:r>
              <a:r>
                <a:rPr lang="en-US" altLang="ko-KR" sz="1400" b="1" spc="-150" dirty="0" err="1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cgv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앞에  개원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월 임대료 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1500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만원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,  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매출  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1000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만원의 수익이 있지만 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… 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그러나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1ED8F72-EDFC-4A02-8327-55C31DBCCF73}"/>
                </a:ext>
              </a:extLst>
            </p:cNvPr>
            <p:cNvSpPr txBox="1"/>
            <p:nvPr/>
          </p:nvSpPr>
          <p:spPr>
            <a:xfrm>
              <a:off x="1343451" y="4400577"/>
              <a:ext cx="69607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schemeClr val="bg1"/>
                  </a:solidFill>
                  <a:latin typeface="나눔스퀘어OTF Bold" pitchFamily="34" charset="-127"/>
                  <a:ea typeface="나눔스퀘어OTF Bold" pitchFamily="34" charset="-127"/>
                </a:rPr>
                <a:t>병원</a:t>
              </a:r>
              <a:endParaRPr lang="ko-KR" altLang="en-US" sz="1600" spc="-15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C686650-D1F8-4079-98B2-AA7717FB0ECC}"/>
                </a:ext>
              </a:extLst>
            </p:cNvPr>
            <p:cNvSpPr txBox="1"/>
            <p:nvPr/>
          </p:nvSpPr>
          <p:spPr>
            <a:xfrm>
              <a:off x="7845462" y="3306356"/>
              <a:ext cx="3208020" cy="17081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요리를 배우기  위해  프랑스 유학까지 다녀온 </a:t>
              </a:r>
              <a:r>
                <a:rPr lang="ko-KR" altLang="en-US" sz="1400" b="1" spc="-150" dirty="0" err="1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쉐프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 초기 창업비용의 부담을 가지고  동업을 결심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맛으로 손님을  사로 잡겠다고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 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내 음식을 무료로  </a:t>
              </a:r>
              <a:r>
                <a:rPr lang="ko-KR" altLang="en-US" sz="1400" b="1" spc="-150" dirty="0" err="1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블로거들에게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 주면서까지 홍보를 하고 싶지 않는  프로 자부심 마인드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!  </a:t>
              </a:r>
              <a:r>
                <a:rPr lang="ko-KR" altLang="en-US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그러나</a:t>
              </a:r>
              <a:r>
                <a:rPr lang="en-US" altLang="ko-KR" sz="1400" b="1" spc="-15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! </a:t>
              </a: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340" y="3324215"/>
              <a:ext cx="991303" cy="986118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257" y="3306397"/>
              <a:ext cx="991303" cy="98611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1ED8F72-EDFC-4A02-8327-55C31DBCCF73}"/>
                </a:ext>
              </a:extLst>
            </p:cNvPr>
            <p:cNvSpPr txBox="1"/>
            <p:nvPr/>
          </p:nvSpPr>
          <p:spPr>
            <a:xfrm>
              <a:off x="6935623" y="4400577"/>
              <a:ext cx="69607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err="1" smtClean="0">
                  <a:solidFill>
                    <a:schemeClr val="bg1"/>
                  </a:solidFill>
                  <a:latin typeface="나눔스퀘어OTF Bold" pitchFamily="34" charset="-127"/>
                  <a:ea typeface="나눔스퀘어OTF Bold" pitchFamily="34" charset="-127"/>
                </a:rPr>
                <a:t>맛</a:t>
              </a:r>
              <a:r>
                <a:rPr lang="ko-KR" altLang="en-US" sz="1600" spc="-150" dirty="0" err="1">
                  <a:solidFill>
                    <a:schemeClr val="bg1"/>
                  </a:solidFill>
                  <a:latin typeface="나눔스퀘어OTF Bold" pitchFamily="34" charset="-127"/>
                  <a:ea typeface="나눔스퀘어OTF Bold" pitchFamily="34" charset="-127"/>
                </a:rPr>
                <a:t>집</a:t>
              </a:r>
              <a:endParaRPr lang="ko-KR" altLang="en-US" sz="1600" spc="-15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775" y="2756615"/>
              <a:ext cx="3954047" cy="38410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482" y="2756615"/>
              <a:ext cx="3954047" cy="384107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/>
        </p:nvGrpSpPr>
        <p:grpSpPr>
          <a:xfrm>
            <a:off x="1040290" y="4787924"/>
            <a:ext cx="4576919" cy="1443085"/>
            <a:chOff x="1040290" y="4787924"/>
            <a:chExt cx="4576919" cy="1443085"/>
          </a:xfrm>
        </p:grpSpPr>
        <p:sp>
          <p:nvSpPr>
            <p:cNvPr id="38" name="사각형: 둥근 모서리 20">
              <a:extLst>
                <a:ext uri="{FF2B5EF4-FFF2-40B4-BE49-F238E27FC236}">
                  <a16:creationId xmlns:a16="http://schemas.microsoft.com/office/drawing/2014/main" xmlns="" id="{A8C13476-5DB9-410E-AB38-573808685239}"/>
                </a:ext>
              </a:extLst>
            </p:cNvPr>
            <p:cNvSpPr/>
            <p:nvPr/>
          </p:nvSpPr>
          <p:spPr>
            <a:xfrm>
              <a:off x="1040290" y="5267953"/>
              <a:ext cx="4576919" cy="963056"/>
            </a:xfrm>
            <a:prstGeom prst="roundRect">
              <a:avLst>
                <a:gd name="adj" fmla="val 27603"/>
              </a:avLst>
            </a:prstGeom>
            <a:solidFill>
              <a:srgbClr val="FFCE3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077211" y="5379071"/>
              <a:ext cx="448515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50"/>
                </a:spcBef>
                <a:spcAft>
                  <a:spcPts val="250"/>
                </a:spcAft>
              </a:pP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진료는  </a:t>
              </a:r>
              <a:r>
                <a:rPr lang="ko-KR" altLang="en-US" sz="2000" spc="-150" dirty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꼼꼼하게 </a:t>
              </a: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2000" spc="-150" dirty="0" smtClean="0">
                  <a:ln w="0" cap="flat" cmpd="sng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잘한다고 </a:t>
              </a: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자부를  </a:t>
              </a:r>
              <a:r>
                <a:rPr lang="ko-KR" altLang="en-US" sz="2000" spc="-150" dirty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하지만 </a:t>
              </a:r>
              <a:endParaRPr lang="en-US" altLang="ko-KR" sz="2000" spc="-150" dirty="0">
                <a:ln w="0" cap="flat" cmpd="dbl">
                  <a:noFill/>
                  <a:prstDash val="solid"/>
                </a:ln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50"/>
                </a:spcBef>
                <a:spcAft>
                  <a:spcPts val="250"/>
                </a:spcAft>
              </a:pP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실패의  </a:t>
              </a:r>
              <a:r>
                <a:rPr lang="ko-KR" altLang="en-US" sz="2000" spc="-150" dirty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원인은</a:t>
              </a:r>
              <a:r>
                <a:rPr lang="en-US" altLang="ko-KR" sz="2000" spc="-150" dirty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?</a:t>
              </a:r>
            </a:p>
          </p:txBody>
        </p:sp>
        <p:sp>
          <p:nvSpPr>
            <p:cNvPr id="39" name="타원 38"/>
            <p:cNvSpPr/>
            <p:nvPr/>
          </p:nvSpPr>
          <p:spPr>
            <a:xfrm>
              <a:off x="3332039" y="4787924"/>
              <a:ext cx="111441" cy="11144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3332039" y="5217663"/>
              <a:ext cx="111441" cy="11144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>
              <a:stCxn id="40" idx="0"/>
            </p:cNvCxnSpPr>
            <p:nvPr/>
          </p:nvCxnSpPr>
          <p:spPr>
            <a:xfrm flipH="1" flipV="1">
              <a:off x="3387759" y="4899366"/>
              <a:ext cx="1" cy="318297"/>
            </a:xfrm>
            <a:prstGeom prst="line">
              <a:avLst/>
            </a:prstGeom>
            <a:ln w="12700">
              <a:solidFill>
                <a:srgbClr val="2F2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>
            <a:off x="6649194" y="4787924"/>
            <a:ext cx="4576919" cy="1443085"/>
            <a:chOff x="1040290" y="4787924"/>
            <a:chExt cx="4576919" cy="1443085"/>
          </a:xfrm>
        </p:grpSpPr>
        <p:sp>
          <p:nvSpPr>
            <p:cNvPr id="51" name="사각형: 둥근 모서리 20">
              <a:extLst>
                <a:ext uri="{FF2B5EF4-FFF2-40B4-BE49-F238E27FC236}">
                  <a16:creationId xmlns:a16="http://schemas.microsoft.com/office/drawing/2014/main" xmlns="" id="{A8C13476-5DB9-410E-AB38-573808685239}"/>
                </a:ext>
              </a:extLst>
            </p:cNvPr>
            <p:cNvSpPr/>
            <p:nvPr/>
          </p:nvSpPr>
          <p:spPr>
            <a:xfrm>
              <a:off x="1040290" y="5267953"/>
              <a:ext cx="4576919" cy="963056"/>
            </a:xfrm>
            <a:prstGeom prst="roundRect">
              <a:avLst>
                <a:gd name="adj" fmla="val 27603"/>
              </a:avLst>
            </a:prstGeom>
            <a:solidFill>
              <a:srgbClr val="FFCE3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077211" y="5379071"/>
              <a:ext cx="448515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250"/>
                </a:spcBef>
                <a:spcAft>
                  <a:spcPts val="250"/>
                </a:spcAft>
              </a:pP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뛰어난  </a:t>
              </a:r>
              <a:r>
                <a:rPr lang="ko-KR" altLang="en-US" sz="2000" spc="-150" dirty="0" err="1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쉐프도</a:t>
              </a:r>
              <a:r>
                <a:rPr lang="ko-KR" altLang="en-US" sz="2000" spc="-150" dirty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알리지  않는다면</a:t>
              </a:r>
              <a:endParaRPr lang="en-US" altLang="ko-KR" sz="2000" spc="-150" dirty="0" smtClean="0">
                <a:ln w="0" cap="flat" cmpd="dbl">
                  <a:noFill/>
                  <a:prstDash val="solid"/>
                </a:ln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50"/>
                </a:spcBef>
                <a:spcAft>
                  <a:spcPts val="250"/>
                </a:spcAft>
              </a:pPr>
              <a:r>
                <a:rPr lang="ko-KR" altLang="en-US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성공할  수  없다</a:t>
              </a:r>
              <a:r>
                <a:rPr lang="en-US" altLang="ko-KR" sz="2000" spc="-150" dirty="0" smtClean="0">
                  <a:ln w="0" cap="flat" cmpd="dbl">
                    <a:noFill/>
                    <a:prstDash val="solid"/>
                  </a:ln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!</a:t>
              </a:r>
              <a:endParaRPr lang="en-US" altLang="ko-KR" sz="2000" spc="-150" dirty="0">
                <a:ln w="0" cap="flat" cmpd="dbl">
                  <a:noFill/>
                  <a:prstDash val="solid"/>
                </a:ln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3332039" y="4787924"/>
              <a:ext cx="111441" cy="11144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3332039" y="5217663"/>
              <a:ext cx="111441" cy="11144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5" name="직선 연결선 54"/>
            <p:cNvCxnSpPr>
              <a:stCxn id="54" idx="0"/>
            </p:cNvCxnSpPr>
            <p:nvPr/>
          </p:nvCxnSpPr>
          <p:spPr>
            <a:xfrm flipH="1" flipV="1">
              <a:off x="3387759" y="4899366"/>
              <a:ext cx="1" cy="318297"/>
            </a:xfrm>
            <a:prstGeom prst="line">
              <a:avLst/>
            </a:prstGeom>
            <a:ln w="12700">
              <a:solidFill>
                <a:srgbClr val="2F2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C55EBDB-75FE-4963-BB05-2CBE3B20907D}"/>
              </a:ext>
            </a:extLst>
          </p:cNvPr>
          <p:cNvSpPr/>
          <p:nvPr/>
        </p:nvSpPr>
        <p:spPr>
          <a:xfrm>
            <a:off x="10050" y="2587908"/>
            <a:ext cx="12192000" cy="3974816"/>
          </a:xfrm>
          <a:prstGeom prst="rect">
            <a:avLst/>
          </a:prstGeom>
          <a:solidFill>
            <a:srgbClr val="FFCE3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8506" y="322166"/>
            <a:ext cx="6027544" cy="830997"/>
            <a:chOff x="598390" y="347144"/>
            <a:chExt cx="6027544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0" y="347144"/>
              <a:ext cx="1045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3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1343719" y="430511"/>
              <a:ext cx="5282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알면서도 광고를 못하는 이유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562724"/>
            <a:ext cx="12192000" cy="295275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5E8E4671-7715-4ED9-9F50-4651D939A37A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6384114" y="3332297"/>
            <a:ext cx="1158171" cy="1556333"/>
            <a:chOff x="6028701" y="3807442"/>
            <a:chExt cx="1158171" cy="1556333"/>
          </a:xfrm>
        </p:grpSpPr>
        <p:sp>
          <p:nvSpPr>
            <p:cNvPr id="48" name="직사각형 47"/>
            <p:cNvSpPr/>
            <p:nvPr/>
          </p:nvSpPr>
          <p:spPr>
            <a:xfrm>
              <a:off x="6028701" y="3807442"/>
              <a:ext cx="1156856" cy="1556333"/>
            </a:xfrm>
            <a:prstGeom prst="rect">
              <a:avLst/>
            </a:prstGeom>
            <a:solidFill>
              <a:srgbClr val="FFA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5303E18-EC2A-42EA-B323-BA5DC259BB43}"/>
                </a:ext>
              </a:extLst>
            </p:cNvPr>
            <p:cNvSpPr txBox="1"/>
            <p:nvPr/>
          </p:nvSpPr>
          <p:spPr>
            <a:xfrm>
              <a:off x="6028701" y="4759950"/>
              <a:ext cx="1158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카페 </a:t>
              </a:r>
              <a:r>
                <a:rPr lang="ko-KR" altLang="en-US" sz="1600" spc="-150" dirty="0" err="1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브랜딩</a:t>
              </a:r>
              <a:endParaRPr lang="ko-KR" altLang="en-US" sz="1600" spc="-150" dirty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051" y="3960419"/>
              <a:ext cx="727881" cy="735233"/>
            </a:xfrm>
            <a:prstGeom prst="rect">
              <a:avLst/>
            </a:prstGeom>
          </p:spPr>
        </p:pic>
      </p:grpSp>
      <p:grpSp>
        <p:nvGrpSpPr>
          <p:cNvPr id="63" name="그룹 62"/>
          <p:cNvGrpSpPr/>
          <p:nvPr/>
        </p:nvGrpSpPr>
        <p:grpSpPr>
          <a:xfrm>
            <a:off x="4818285" y="3332297"/>
            <a:ext cx="1156856" cy="1556333"/>
            <a:chOff x="4759641" y="3807442"/>
            <a:chExt cx="1156856" cy="1556333"/>
          </a:xfrm>
        </p:grpSpPr>
        <p:sp>
          <p:nvSpPr>
            <p:cNvPr id="45" name="직사각형 44"/>
            <p:cNvSpPr/>
            <p:nvPr/>
          </p:nvSpPr>
          <p:spPr>
            <a:xfrm>
              <a:off x="4759641" y="3807442"/>
              <a:ext cx="1156856" cy="1556333"/>
            </a:xfrm>
            <a:prstGeom prst="rect">
              <a:avLst/>
            </a:prstGeom>
            <a:solidFill>
              <a:srgbClr val="FFA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F81F267-BD99-4C20-9D0F-E81C5826E095}"/>
                </a:ext>
              </a:extLst>
            </p:cNvPr>
            <p:cNvSpPr txBox="1"/>
            <p:nvPr/>
          </p:nvSpPr>
          <p:spPr>
            <a:xfrm>
              <a:off x="4896281" y="4759950"/>
              <a:ext cx="883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spc="-150" dirty="0" err="1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블로그</a:t>
              </a:r>
              <a:endParaRPr lang="en-US" altLang="ko-KR" sz="1600" spc="-150" dirty="0" smtClean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대행 광고</a:t>
              </a:r>
              <a:endParaRPr lang="ko-KR" altLang="en-US" sz="1600" spc="-150" dirty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129" y="3960419"/>
              <a:ext cx="727881" cy="735233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3252456" y="3332297"/>
            <a:ext cx="1156856" cy="1556333"/>
            <a:chOff x="3252456" y="3807442"/>
            <a:chExt cx="1156856" cy="1556333"/>
          </a:xfrm>
        </p:grpSpPr>
        <p:sp>
          <p:nvSpPr>
            <p:cNvPr id="19" name="직사각형 18"/>
            <p:cNvSpPr/>
            <p:nvPr/>
          </p:nvSpPr>
          <p:spPr>
            <a:xfrm>
              <a:off x="3252456" y="3807442"/>
              <a:ext cx="1156856" cy="1556333"/>
            </a:xfrm>
            <a:prstGeom prst="rect">
              <a:avLst/>
            </a:prstGeom>
            <a:solidFill>
              <a:srgbClr val="FFA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6CB387C-67AB-4F93-A5F5-BA8BE4F7F217}"/>
                </a:ext>
              </a:extLst>
            </p:cNvPr>
            <p:cNvSpPr txBox="1"/>
            <p:nvPr/>
          </p:nvSpPr>
          <p:spPr>
            <a:xfrm>
              <a:off x="3405127" y="4759950"/>
              <a:ext cx="851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파워링크</a:t>
              </a:r>
              <a:endParaRPr lang="en-US" altLang="ko-KR" sz="1600" spc="-150" dirty="0" smtClean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광</a:t>
              </a:r>
              <a:r>
                <a:rPr lang="ko-KR" altLang="en-US" sz="1600" spc="-150" dirty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고</a:t>
              </a: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944" y="3960419"/>
              <a:ext cx="727881" cy="735233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9517627" y="3332297"/>
            <a:ext cx="1156856" cy="1556333"/>
            <a:chOff x="7297761" y="3807442"/>
            <a:chExt cx="1156856" cy="1556333"/>
          </a:xfrm>
        </p:grpSpPr>
        <p:sp>
          <p:nvSpPr>
            <p:cNvPr id="47" name="직사각형 46"/>
            <p:cNvSpPr/>
            <p:nvPr/>
          </p:nvSpPr>
          <p:spPr>
            <a:xfrm>
              <a:off x="7297761" y="3807442"/>
              <a:ext cx="1156856" cy="1556333"/>
            </a:xfrm>
            <a:prstGeom prst="rect">
              <a:avLst/>
            </a:prstGeom>
            <a:solidFill>
              <a:srgbClr val="FFA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5303E18-EC2A-42EA-B323-BA5DC259BB43}"/>
                </a:ext>
              </a:extLst>
            </p:cNvPr>
            <p:cNvSpPr txBox="1"/>
            <p:nvPr/>
          </p:nvSpPr>
          <p:spPr>
            <a:xfrm>
              <a:off x="7297761" y="4759950"/>
              <a:ext cx="1156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err="1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콜센터</a:t>
              </a:r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운영</a:t>
              </a:r>
              <a:endParaRPr lang="ko-KR" altLang="en-US" sz="1600" spc="-150" dirty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181" y="3960419"/>
              <a:ext cx="727880" cy="735233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7946422" y="3332296"/>
            <a:ext cx="1156856" cy="1556333"/>
            <a:chOff x="8776372" y="3807442"/>
            <a:chExt cx="1156856" cy="1556333"/>
          </a:xfrm>
        </p:grpSpPr>
        <p:sp>
          <p:nvSpPr>
            <p:cNvPr id="46" name="직사각형 45"/>
            <p:cNvSpPr/>
            <p:nvPr/>
          </p:nvSpPr>
          <p:spPr>
            <a:xfrm>
              <a:off x="8776372" y="3807442"/>
              <a:ext cx="1156856" cy="1556333"/>
            </a:xfrm>
            <a:prstGeom prst="rect">
              <a:avLst/>
            </a:prstGeom>
            <a:solidFill>
              <a:srgbClr val="FFA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5303E18-EC2A-42EA-B323-BA5DC259BB43}"/>
                </a:ext>
              </a:extLst>
            </p:cNvPr>
            <p:cNvSpPr txBox="1"/>
            <p:nvPr/>
          </p:nvSpPr>
          <p:spPr>
            <a:xfrm>
              <a:off x="8879810" y="4759950"/>
              <a:ext cx="974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srgbClr val="36362A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홈페이지</a:t>
              </a:r>
              <a:endParaRPr lang="ko-KR" altLang="en-US" sz="1600" spc="-150" dirty="0">
                <a:solidFill>
                  <a:srgbClr val="36362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860" y="3960419"/>
              <a:ext cx="727880" cy="735233"/>
            </a:xfrm>
            <a:prstGeom prst="rect">
              <a:avLst/>
            </a:prstGeom>
          </p:spPr>
        </p:pic>
      </p:grpSp>
      <p:sp>
        <p:nvSpPr>
          <p:cNvPr id="20" name="직사각형 19"/>
          <p:cNvSpPr/>
          <p:nvPr/>
        </p:nvSpPr>
        <p:spPr>
          <a:xfrm>
            <a:off x="1352379" y="3132832"/>
            <a:ext cx="9998913" cy="3241073"/>
          </a:xfrm>
          <a:prstGeom prst="rect">
            <a:avLst/>
          </a:prstGeom>
          <a:noFill/>
          <a:ln>
            <a:solidFill>
              <a:srgbClr val="2F2F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947281" y="2868129"/>
            <a:ext cx="1633845" cy="2020501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4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Q. </a:t>
            </a:r>
            <a:endParaRPr lang="en-US" altLang="ko-KR" sz="4400" spc="-150" dirty="0" smtClean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pc="-15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2400" spc="-150" dirty="0" smtClean="0">
                <a:solidFill>
                  <a:srgbClr val="FFC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두드림 설비</a:t>
            </a:r>
            <a:endParaRPr lang="en-US" altLang="ko-KR" sz="2400" spc="-150" dirty="0">
              <a:solidFill>
                <a:srgbClr val="FFC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pc="-15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어떤 </a:t>
            </a:r>
            <a:r>
              <a:rPr lang="ko-KR" altLang="en-US" spc="-15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부분을</a:t>
            </a:r>
            <a:endParaRPr lang="en-US" altLang="ko-KR" spc="-15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pc="-15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담당하나요</a:t>
            </a:r>
            <a:r>
              <a:rPr lang="en-US" altLang="ko-KR" spc="-15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endParaRPr lang="ko-KR" altLang="en-US" spc="-150" dirty="0">
              <a:solidFill>
                <a:schemeClr val="bg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178988" y="5072837"/>
            <a:ext cx="7873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endParaRPr lang="en-US" altLang="ko-KR" sz="7200" spc="-150" dirty="0">
              <a:solidFill>
                <a:srgbClr val="2F2F2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3688990" y="5226165"/>
            <a:ext cx="7355524" cy="780075"/>
            <a:chOff x="3694567" y="4986603"/>
            <a:chExt cx="6939295" cy="780075"/>
          </a:xfrm>
        </p:grpSpPr>
        <p:sp>
          <p:nvSpPr>
            <p:cNvPr id="24" name="직사각형 23"/>
            <p:cNvSpPr/>
            <p:nvPr/>
          </p:nvSpPr>
          <p:spPr>
            <a:xfrm>
              <a:off x="3694567" y="4986603"/>
              <a:ext cx="69392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온라인  광고부터  </a:t>
              </a:r>
              <a:r>
                <a:rPr lang="ko-KR" altLang="en-US" sz="1600" spc="-150" dirty="0" err="1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콜센터</a:t>
              </a:r>
              <a:r>
                <a:rPr lang="ko-KR" altLang="en-US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운영까지  개인  </a:t>
              </a:r>
              <a:r>
                <a:rPr lang="ko-KR" altLang="en-US" sz="1600" spc="-150" dirty="0" err="1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사업자분들의</a:t>
              </a:r>
              <a:r>
                <a:rPr lang="ko-KR" altLang="en-US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설비</a:t>
              </a:r>
              <a:r>
                <a:rPr lang="en-US" altLang="ko-KR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시공  외적  부분을  </a:t>
              </a:r>
              <a:r>
                <a:rPr lang="ko-KR" altLang="en-US" sz="1600" spc="-150" dirty="0" err="1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서포트</a:t>
              </a:r>
              <a:r>
                <a:rPr lang="ko-KR" altLang="en-US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합니다</a:t>
              </a:r>
              <a:r>
                <a:rPr lang="en-US" altLang="ko-KR" sz="1600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</a:t>
              </a:r>
              <a:endParaRPr lang="ko-KR" altLang="en-US" sz="1600" spc="-150" dirty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909131" y="5337630"/>
              <a:ext cx="4508137" cy="42904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4A47C97-B419-4F46-968E-5A55686E70A8}"/>
                </a:ext>
              </a:extLst>
            </p:cNvPr>
            <p:cNvSpPr txBox="1"/>
            <p:nvPr/>
          </p:nvSpPr>
          <p:spPr>
            <a:xfrm>
              <a:off x="3932137" y="5366628"/>
              <a:ext cx="3857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두드림</a:t>
              </a:r>
              <a:r>
                <a:rPr lang="en-US" altLang="ko-KR" dirty="0" err="1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DoDream</a:t>
              </a:r>
              <a:r>
                <a:rPr lang="ko-KR" altLang="en-US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  다가온 이유입니다</a:t>
              </a:r>
              <a:endParaRPr lang="ko-KR" altLang="en-US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4350693" y="3841737"/>
            <a:ext cx="526211" cy="584775"/>
            <a:chOff x="7629265" y="3597230"/>
            <a:chExt cx="526211" cy="584775"/>
          </a:xfrm>
        </p:grpSpPr>
        <p:sp>
          <p:nvSpPr>
            <p:cNvPr id="67" name="타원 66"/>
            <p:cNvSpPr/>
            <p:nvPr/>
          </p:nvSpPr>
          <p:spPr>
            <a:xfrm>
              <a:off x="7629265" y="3633838"/>
              <a:ext cx="526211" cy="526211"/>
            </a:xfrm>
            <a:prstGeom prst="ellipse">
              <a:avLst/>
            </a:prstGeom>
            <a:solidFill>
              <a:srgbClr val="363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7676139" y="3597230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ko-KR" sz="32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+</a:t>
              </a:r>
              <a:endParaRPr lang="en-US" altLang="ko-KR" sz="32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5916522" y="3850702"/>
            <a:ext cx="526211" cy="584775"/>
            <a:chOff x="7629265" y="3606195"/>
            <a:chExt cx="526211" cy="584775"/>
          </a:xfrm>
        </p:grpSpPr>
        <p:sp>
          <p:nvSpPr>
            <p:cNvPr id="71" name="타원 70"/>
            <p:cNvSpPr/>
            <p:nvPr/>
          </p:nvSpPr>
          <p:spPr>
            <a:xfrm>
              <a:off x="7629265" y="3633838"/>
              <a:ext cx="526211" cy="526211"/>
            </a:xfrm>
            <a:prstGeom prst="ellipse">
              <a:avLst/>
            </a:prstGeom>
            <a:solidFill>
              <a:srgbClr val="363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685104" y="3606195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ko-KR" sz="32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+</a:t>
              </a:r>
              <a:endParaRPr lang="en-US" altLang="ko-KR" sz="32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7483666" y="3841737"/>
            <a:ext cx="526211" cy="584775"/>
            <a:chOff x="7629265" y="3597230"/>
            <a:chExt cx="526211" cy="584775"/>
          </a:xfrm>
        </p:grpSpPr>
        <p:sp>
          <p:nvSpPr>
            <p:cNvPr id="74" name="타원 73"/>
            <p:cNvSpPr/>
            <p:nvPr/>
          </p:nvSpPr>
          <p:spPr>
            <a:xfrm>
              <a:off x="7629265" y="3633838"/>
              <a:ext cx="526211" cy="526211"/>
            </a:xfrm>
            <a:prstGeom prst="ellipse">
              <a:avLst/>
            </a:prstGeom>
            <a:solidFill>
              <a:srgbClr val="363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7685104" y="3597230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ko-KR" sz="32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+</a:t>
              </a:r>
              <a:endParaRPr lang="en-US" altLang="ko-KR" sz="32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9049495" y="3841737"/>
            <a:ext cx="526211" cy="584775"/>
            <a:chOff x="7629265" y="3597230"/>
            <a:chExt cx="526211" cy="584775"/>
          </a:xfrm>
        </p:grpSpPr>
        <p:sp>
          <p:nvSpPr>
            <p:cNvPr id="77" name="타원 76"/>
            <p:cNvSpPr/>
            <p:nvPr/>
          </p:nvSpPr>
          <p:spPr>
            <a:xfrm>
              <a:off x="7629265" y="3633838"/>
              <a:ext cx="526211" cy="526211"/>
            </a:xfrm>
            <a:prstGeom prst="ellipse">
              <a:avLst/>
            </a:prstGeom>
            <a:solidFill>
              <a:srgbClr val="363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7685104" y="3597230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ko-KR" sz="32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+</a:t>
              </a:r>
              <a:endParaRPr lang="en-US" altLang="ko-KR" sz="32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937228" y="1209791"/>
            <a:ext cx="5127355" cy="1169194"/>
            <a:chOff x="1035843" y="1935956"/>
            <a:chExt cx="5127355" cy="1169194"/>
          </a:xfrm>
        </p:grpSpPr>
        <p:sp>
          <p:nvSpPr>
            <p:cNvPr id="16" name="직사각형 15"/>
            <p:cNvSpPr/>
            <p:nvPr/>
          </p:nvSpPr>
          <p:spPr>
            <a:xfrm>
              <a:off x="1035843" y="1935956"/>
              <a:ext cx="1335881" cy="1169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부담스러</a:t>
              </a:r>
              <a:r>
                <a:rPr lang="ko-KR" altLang="en-US" spc="-150" dirty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운</a:t>
              </a:r>
              <a:endParaRPr lang="en-US" altLang="ko-KR" spc="-150" dirty="0" smtClean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광고비</a:t>
              </a:r>
              <a:endParaRPr lang="ko-KR" altLang="en-US" spc="-150" dirty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86000" y="1935956"/>
              <a:ext cx="3877198" cy="1169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350459" y="1986336"/>
              <a:ext cx="3755591" cy="106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4A47C97-B419-4F46-968E-5A55686E70A8}"/>
                </a:ext>
              </a:extLst>
            </p:cNvPr>
            <p:cNvSpPr txBox="1"/>
            <p:nvPr/>
          </p:nvSpPr>
          <p:spPr>
            <a:xfrm>
              <a:off x="2404664" y="2028111"/>
              <a:ext cx="344677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파워링크 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:  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클릭당 비용발생</a:t>
              </a:r>
              <a:endPara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600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블로그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대행 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:  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월 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150~300 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만원 이상</a:t>
              </a:r>
              <a:endPara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카페 </a:t>
              </a:r>
              <a:r>
                <a:rPr lang="ko-KR" altLang="en-US" sz="1600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브랜딩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: 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다수인원 필요 월 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500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만원 이상</a:t>
              </a:r>
              <a:endPara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6223938" y="1202914"/>
            <a:ext cx="5127355" cy="1169194"/>
            <a:chOff x="1035843" y="1935956"/>
            <a:chExt cx="5127355" cy="1169194"/>
          </a:xfrm>
        </p:grpSpPr>
        <p:sp>
          <p:nvSpPr>
            <p:cNvPr id="89" name="직사각형 88"/>
            <p:cNvSpPr/>
            <p:nvPr/>
          </p:nvSpPr>
          <p:spPr>
            <a:xfrm>
              <a:off x="1035843" y="1935956"/>
              <a:ext cx="1335881" cy="1169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15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시간적 여유</a:t>
              </a:r>
              <a:endParaRPr lang="en-US" altLang="ko-KR" spc="-150" dirty="0" smtClean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pc="-150" dirty="0" smtClean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부</a:t>
              </a:r>
              <a:r>
                <a:rPr lang="ko-KR" altLang="en-US" spc="-150" dirty="0">
                  <a:solidFill>
                    <a:srgbClr val="2F2F2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족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2280265" y="1935956"/>
              <a:ext cx="3882933" cy="1169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2350459" y="1986336"/>
              <a:ext cx="3755591" cy="106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4A47C97-B419-4F46-968E-5A55686E70A8}"/>
                </a:ext>
              </a:extLst>
            </p:cNvPr>
            <p:cNvSpPr txBox="1"/>
            <p:nvPr/>
          </p:nvSpPr>
          <p:spPr>
            <a:xfrm>
              <a:off x="2442665" y="2207403"/>
              <a:ext cx="2945037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마케팅 및 고객 상담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접수</a:t>
              </a:r>
              <a:r>
                <a: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 </a:t>
              </a: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등의 업무를</a:t>
              </a:r>
              <a:endPara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일과 병행하기 어려운 현실</a:t>
              </a:r>
              <a:endPara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7007" y="322166"/>
            <a:ext cx="7739750" cy="830997"/>
            <a:chOff x="598391" y="347144"/>
            <a:chExt cx="6745101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1" y="347144"/>
              <a:ext cx="946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 smtClean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4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1298098" y="424088"/>
              <a:ext cx="604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온라인 광고 맛보기</a:t>
              </a:r>
              <a:r>
                <a:rPr lang="en-US" altLang="ko-KR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[ </a:t>
              </a:r>
              <a:r>
                <a:rPr lang="ko-KR" altLang="en-US" sz="3600" spc="-150" dirty="0" err="1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네이버</a:t>
              </a:r>
              <a:r>
                <a:rPr lang="ko-KR" altLang="en-US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상위노출 </a:t>
              </a:r>
              <a:r>
                <a:rPr lang="en-US" altLang="ko-KR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]</a:t>
              </a:r>
              <a:endParaRPr lang="ko-KR" altLang="en-US" sz="3600" spc="-15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3917576"/>
            <a:ext cx="12192000" cy="2940424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5E8E4671-7715-4ED9-9F50-4651D939A37A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6" y="1266824"/>
            <a:ext cx="3317678" cy="5038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06" y="1266824"/>
            <a:ext cx="3317678" cy="5038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56" y="1266824"/>
            <a:ext cx="3317678" cy="5038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2123982" y="6320908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중고보일러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29966" y="6320908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청송사과 직거래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26846" y="6320908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사타구니 </a:t>
            </a:r>
            <a:r>
              <a:rPr lang="ko-KR" altLang="en-US" sz="1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미백세럼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1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3917576"/>
            <a:ext cx="12192000" cy="2940424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5E8E4671-7715-4ED9-9F50-4651D939A37A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31782"/>
            <a:ext cx="2054667" cy="493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32" y="1231783"/>
            <a:ext cx="2054667" cy="4938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99" y="1231782"/>
            <a:ext cx="2054667" cy="493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66" y="1231782"/>
            <a:ext cx="2054667" cy="493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3" y="1231782"/>
            <a:ext cx="2054667" cy="493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7007" y="322166"/>
            <a:ext cx="10931651" cy="830997"/>
            <a:chOff x="598391" y="347144"/>
            <a:chExt cx="9526806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1" y="347144"/>
              <a:ext cx="946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 smtClean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4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1298097" y="424088"/>
              <a:ext cx="882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온라인 광고 맛보기</a:t>
              </a:r>
              <a:r>
                <a:rPr lang="en-US" altLang="ko-KR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[</a:t>
              </a:r>
              <a:r>
                <a:rPr lang="ko-KR" altLang="en-US" sz="3600" spc="-150" dirty="0" err="1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네이버</a:t>
              </a:r>
              <a:r>
                <a:rPr lang="ko-KR" altLang="en-US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3600" spc="-150" dirty="0" err="1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블로그탭</a:t>
              </a:r>
              <a:r>
                <a:rPr lang="ko-KR" altLang="en-US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</a:t>
              </a:r>
              <a:r>
                <a:rPr lang="ko-KR" altLang="en-US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페이지 장악력</a:t>
              </a:r>
              <a:r>
                <a:rPr lang="en-US" altLang="ko-KR" sz="3600" spc="-150" dirty="0" smtClean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]</a:t>
              </a:r>
              <a:endParaRPr lang="ko-KR" altLang="en-US" sz="3600" spc="-15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720643" y="6185553"/>
            <a:ext cx="675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어묵탕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643051" y="6185553"/>
            <a:ext cx="1165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여성탈모샴푸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55954" y="6185553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콜라겐쿠션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00600" y="6185553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라이더자켓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240495" y="6185553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탈모샴푸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5" y="693219"/>
            <a:ext cx="3391810" cy="169590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02655" y="1409699"/>
            <a:ext cx="3946595" cy="593137"/>
          </a:xfrm>
          <a:custGeom>
            <a:avLst/>
            <a:gdLst>
              <a:gd name="connsiteX0" fmla="*/ 0 w 3946595"/>
              <a:gd name="connsiteY0" fmla="*/ 0 h 583612"/>
              <a:gd name="connsiteX1" fmla="*/ 3946595 w 3946595"/>
              <a:gd name="connsiteY1" fmla="*/ 0 h 583612"/>
              <a:gd name="connsiteX2" fmla="*/ 3946595 w 3946595"/>
              <a:gd name="connsiteY2" fmla="*/ 583612 h 583612"/>
              <a:gd name="connsiteX3" fmla="*/ 0 w 3946595"/>
              <a:gd name="connsiteY3" fmla="*/ 583612 h 583612"/>
              <a:gd name="connsiteX4" fmla="*/ 0 w 3946595"/>
              <a:gd name="connsiteY4" fmla="*/ 0 h 583612"/>
              <a:gd name="connsiteX0" fmla="*/ 0 w 3946595"/>
              <a:gd name="connsiteY0" fmla="*/ 9525 h 593137"/>
              <a:gd name="connsiteX1" fmla="*/ 3241745 w 3946595"/>
              <a:gd name="connsiteY1" fmla="*/ 0 h 593137"/>
              <a:gd name="connsiteX2" fmla="*/ 3946595 w 3946595"/>
              <a:gd name="connsiteY2" fmla="*/ 593137 h 593137"/>
              <a:gd name="connsiteX3" fmla="*/ 0 w 3946595"/>
              <a:gd name="connsiteY3" fmla="*/ 593137 h 593137"/>
              <a:gd name="connsiteX4" fmla="*/ 0 w 3946595"/>
              <a:gd name="connsiteY4" fmla="*/ 9525 h 5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595" h="593137">
                <a:moveTo>
                  <a:pt x="0" y="9525"/>
                </a:moveTo>
                <a:lnTo>
                  <a:pt x="3241745" y="0"/>
                </a:lnTo>
                <a:lnTo>
                  <a:pt x="3946595" y="593137"/>
                </a:lnTo>
                <a:lnTo>
                  <a:pt x="0" y="593137"/>
                </a:lnTo>
                <a:lnTo>
                  <a:pt x="0" y="9525"/>
                </a:lnTo>
                <a:close/>
              </a:path>
            </a:pathLst>
          </a:custGeom>
          <a:solidFill>
            <a:srgbClr val="363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1031230" y="5579285"/>
            <a:ext cx="10416023" cy="638355"/>
          </a:xfrm>
          <a:prstGeom prst="rect">
            <a:avLst/>
          </a:prstGeom>
          <a:solidFill>
            <a:srgbClr val="363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031230" y="2002837"/>
            <a:ext cx="10416023" cy="4214804"/>
          </a:xfrm>
          <a:prstGeom prst="rect">
            <a:avLst/>
          </a:prstGeom>
          <a:noFill/>
          <a:ln w="57150">
            <a:solidFill>
              <a:srgbClr val="363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5402" y="323973"/>
            <a:ext cx="4646499" cy="830997"/>
            <a:chOff x="598390" y="347144"/>
            <a:chExt cx="3131629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0" y="347144"/>
              <a:ext cx="955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 smtClean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5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1142279" y="424088"/>
              <a:ext cx="2587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일반창업 비용 부담</a:t>
              </a:r>
              <a:r>
                <a:rPr lang="en-US" altLang="ko-KR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!!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D9953C1-701D-4EE6-8608-B2F6C2BA8976}"/>
              </a:ext>
            </a:extLst>
          </p:cNvPr>
          <p:cNvSpPr txBox="1"/>
          <p:nvPr/>
        </p:nvSpPr>
        <p:spPr>
          <a:xfrm>
            <a:off x="1805316" y="5718910"/>
            <a:ext cx="886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err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가맹비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이외의   교육비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인테리어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계약이행  보증금 등  비용이  다양하게  발생합니다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5E8E4671-7715-4ED9-9F50-4651D939A37A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59805" y="1474497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창업비용 </a:t>
            </a:r>
            <a:r>
              <a:rPr lang="en-US" altLang="ko-KR" sz="24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(10</a:t>
            </a:r>
            <a:r>
              <a:rPr lang="ko-KR" altLang="en-US" sz="2400" spc="-15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평내외</a:t>
            </a:r>
            <a:r>
              <a:rPr lang="ko-KR" altLang="en-US" sz="24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기준</a:t>
            </a:r>
            <a:r>
              <a:rPr lang="en-US" altLang="ko-KR" sz="24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</p:txBody>
      </p:sp>
      <p:grpSp>
        <p:nvGrpSpPr>
          <p:cNvPr id="90" name="그룹 89"/>
          <p:cNvGrpSpPr/>
          <p:nvPr/>
        </p:nvGrpSpPr>
        <p:grpSpPr>
          <a:xfrm>
            <a:off x="1107226" y="2478719"/>
            <a:ext cx="3116897" cy="2820715"/>
            <a:chOff x="1107226" y="1794569"/>
            <a:chExt cx="3116897" cy="2820715"/>
          </a:xfrm>
        </p:grpSpPr>
        <p:grpSp>
          <p:nvGrpSpPr>
            <p:cNvPr id="83" name="그룹 82"/>
            <p:cNvGrpSpPr/>
            <p:nvPr/>
          </p:nvGrpSpPr>
          <p:grpSpPr>
            <a:xfrm>
              <a:off x="1440650" y="3979212"/>
              <a:ext cx="2751413" cy="636072"/>
              <a:chOff x="1440650" y="3979212"/>
              <a:chExt cx="2751413" cy="636072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1440650" y="3979212"/>
                <a:ext cx="1184940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투썸플레이스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45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평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2757055" y="3979212"/>
                <a:ext cx="1435008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억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5,000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 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2000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0" name="직선 연결선 69"/>
              <p:cNvCxnSpPr/>
              <p:nvPr/>
            </p:nvCxnSpPr>
            <p:spPr>
              <a:xfrm>
                <a:off x="2646873" y="4017893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그룹 76"/>
            <p:cNvGrpSpPr/>
            <p:nvPr/>
          </p:nvGrpSpPr>
          <p:grpSpPr>
            <a:xfrm>
              <a:off x="1607363" y="1794569"/>
              <a:ext cx="2616760" cy="636072"/>
              <a:chOff x="1607363" y="1794569"/>
              <a:chExt cx="2616760" cy="63607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607363" y="1794569"/>
                <a:ext cx="1018227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명동칼국수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평</a:t>
                </a: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757055" y="1794569"/>
                <a:ext cx="1467068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9,600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1000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68" name="직선 연결선 67"/>
              <p:cNvCxnSpPr/>
              <p:nvPr/>
            </p:nvCxnSpPr>
            <p:spPr>
              <a:xfrm>
                <a:off x="2646873" y="1863306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그룹 81"/>
            <p:cNvGrpSpPr/>
            <p:nvPr/>
          </p:nvGrpSpPr>
          <p:grpSpPr>
            <a:xfrm>
              <a:off x="1107226" y="2886891"/>
              <a:ext cx="3012703" cy="636072"/>
              <a:chOff x="1107226" y="2750970"/>
              <a:chExt cx="3012703" cy="63607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107226" y="2750970"/>
                <a:ext cx="15183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오니기리와이규동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757055" y="2750970"/>
                <a:ext cx="1362874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4,900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900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69" name="직선 연결선 68"/>
              <p:cNvCxnSpPr/>
              <p:nvPr/>
            </p:nvCxnSpPr>
            <p:spPr>
              <a:xfrm>
                <a:off x="2646873" y="2805040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그룹 87"/>
          <p:cNvGrpSpPr/>
          <p:nvPr/>
        </p:nvGrpSpPr>
        <p:grpSpPr>
          <a:xfrm>
            <a:off x="4811112" y="2478719"/>
            <a:ext cx="2802466" cy="2820715"/>
            <a:chOff x="4783903" y="1794569"/>
            <a:chExt cx="2802466" cy="2820715"/>
          </a:xfrm>
        </p:grpSpPr>
        <p:grpSp>
          <p:nvGrpSpPr>
            <p:cNvPr id="84" name="그룹 83"/>
            <p:cNvGrpSpPr/>
            <p:nvPr/>
          </p:nvGrpSpPr>
          <p:grpSpPr>
            <a:xfrm>
              <a:off x="4783903" y="3979212"/>
              <a:ext cx="2770406" cy="636072"/>
              <a:chOff x="4982301" y="3979212"/>
              <a:chExt cx="2770406" cy="636072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4982301" y="3979212"/>
                <a:ext cx="1184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조마루감자탕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6317699" y="3979212"/>
                <a:ext cx="1435008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억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5,000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 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1000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3" name="직선 연결선 72"/>
              <p:cNvCxnSpPr/>
              <p:nvPr/>
            </p:nvCxnSpPr>
            <p:spPr>
              <a:xfrm>
                <a:off x="6215334" y="4005062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그룹 77"/>
            <p:cNvGrpSpPr/>
            <p:nvPr/>
          </p:nvGrpSpPr>
          <p:grpSpPr>
            <a:xfrm>
              <a:off x="4950616" y="1794569"/>
              <a:ext cx="2635753" cy="636072"/>
              <a:chOff x="5149014" y="1794569"/>
              <a:chExt cx="2635753" cy="636072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5149014" y="1794569"/>
                <a:ext cx="10182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델아메리칸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6317699" y="1794569"/>
                <a:ext cx="1467068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억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650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 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5000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1" name="직선 연결선 70"/>
              <p:cNvCxnSpPr/>
              <p:nvPr/>
            </p:nvCxnSpPr>
            <p:spPr>
              <a:xfrm>
                <a:off x="6215334" y="1850475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그룹 80"/>
            <p:cNvGrpSpPr/>
            <p:nvPr/>
          </p:nvGrpSpPr>
          <p:grpSpPr>
            <a:xfrm>
              <a:off x="5133358" y="2886891"/>
              <a:ext cx="2348817" cy="636072"/>
              <a:chOff x="5331756" y="2750970"/>
              <a:chExt cx="2348817" cy="636072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5331756" y="2750970"/>
                <a:ext cx="835485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123</a:t>
                </a:r>
                <a:r>
                  <a:rPr lang="ko-KR" altLang="en-US" sz="1600" spc="-15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막창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평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6317699" y="2750970"/>
                <a:ext cx="1362874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7,000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 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700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2" name="직선 연결선 71"/>
              <p:cNvCxnSpPr/>
              <p:nvPr/>
            </p:nvCxnSpPr>
            <p:spPr>
              <a:xfrm>
                <a:off x="6215334" y="2792209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그룹 88"/>
          <p:cNvGrpSpPr/>
          <p:nvPr/>
        </p:nvGrpSpPr>
        <p:grpSpPr>
          <a:xfrm>
            <a:off x="8200567" y="2451684"/>
            <a:ext cx="2699885" cy="1728394"/>
            <a:chOff x="8442095" y="1794569"/>
            <a:chExt cx="2699885" cy="1728394"/>
          </a:xfrm>
        </p:grpSpPr>
        <p:grpSp>
          <p:nvGrpSpPr>
            <p:cNvPr id="79" name="그룹 78"/>
            <p:cNvGrpSpPr/>
            <p:nvPr/>
          </p:nvGrpSpPr>
          <p:grpSpPr>
            <a:xfrm>
              <a:off x="8632853" y="1794569"/>
              <a:ext cx="2436993" cy="636072"/>
              <a:chOff x="8632853" y="1794569"/>
              <a:chExt cx="2436993" cy="636072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8632853" y="1794569"/>
                <a:ext cx="8515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동경규동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9706972" y="1794569"/>
                <a:ext cx="1362874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5,500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700</a:t>
                </a:r>
                <a:r>
                  <a:rPr lang="ko-KR" altLang="en-US" sz="16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4" name="직선 연결선 73"/>
              <p:cNvCxnSpPr/>
              <p:nvPr/>
            </p:nvCxnSpPr>
            <p:spPr>
              <a:xfrm>
                <a:off x="9619892" y="1848639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/>
            <p:cNvGrpSpPr/>
            <p:nvPr/>
          </p:nvGrpSpPr>
          <p:grpSpPr>
            <a:xfrm>
              <a:off x="8442095" y="2886891"/>
              <a:ext cx="2699885" cy="636072"/>
              <a:chOff x="8442095" y="2750970"/>
              <a:chExt cx="2699885" cy="636072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8442095" y="2750970"/>
                <a:ext cx="10182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하남돼지집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9706972" y="2750970"/>
                <a:ext cx="1435008" cy="636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억 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2,000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만원 </a:t>
                </a:r>
                <a:endParaRPr lang="en-US" altLang="ko-K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ko-KR" altLang="en-US" sz="1600" spc="-1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가맹비</a:t>
                </a:r>
                <a:r>
                  <a:rPr lang="en-US" altLang="ko-KR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2000</a:t>
                </a:r>
                <a:r>
                  <a:rPr lang="ko-KR" altLang="en-US" sz="16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만원</a:t>
                </a:r>
                <a:endParaRPr lang="en-US" altLang="ko-K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cxnSp>
            <p:nvCxnSpPr>
              <p:cNvPr id="75" name="직선 연결선 74"/>
              <p:cNvCxnSpPr/>
              <p:nvPr/>
            </p:nvCxnSpPr>
            <p:spPr>
              <a:xfrm>
                <a:off x="9619892" y="2790373"/>
                <a:ext cx="0" cy="53819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2" name="직선 연결선 91"/>
          <p:cNvCxnSpPr/>
          <p:nvPr/>
        </p:nvCxnSpPr>
        <p:spPr>
          <a:xfrm>
            <a:off x="4517618" y="2478719"/>
            <a:ext cx="0" cy="28207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7907072" y="2478719"/>
            <a:ext cx="0" cy="28207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02" y="357929"/>
            <a:ext cx="3838510" cy="1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4795487" y="1572665"/>
            <a:ext cx="6193767" cy="1873170"/>
            <a:chOff x="4770406" y="1259731"/>
            <a:chExt cx="6193767" cy="1873170"/>
          </a:xfrm>
        </p:grpSpPr>
        <p:sp>
          <p:nvSpPr>
            <p:cNvPr id="6" name="타원 5"/>
            <p:cNvSpPr/>
            <p:nvPr/>
          </p:nvSpPr>
          <p:spPr>
            <a:xfrm>
              <a:off x="4770406" y="1259731"/>
              <a:ext cx="1860431" cy="1860431"/>
            </a:xfrm>
            <a:prstGeom prst="ellipse">
              <a:avLst/>
            </a:prstGeom>
            <a:noFill/>
            <a:ln w="28575">
              <a:solidFill>
                <a:srgbClr val="FFCE38"/>
              </a:solidFill>
              <a:prstDash val="lg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계약이행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보증금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없음</a:t>
              </a:r>
              <a:endPara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6943150" y="1259731"/>
              <a:ext cx="1860431" cy="1860431"/>
            </a:xfrm>
            <a:prstGeom prst="ellipse">
              <a:avLst/>
            </a:prstGeom>
            <a:noFill/>
            <a:ln w="28575">
              <a:solidFill>
                <a:srgbClr val="FFCE38"/>
              </a:solidFill>
              <a:prstDash val="lg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별도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교육비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없음</a:t>
              </a:r>
              <a:endPara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9103742" y="1272470"/>
              <a:ext cx="1860431" cy="1860431"/>
            </a:xfrm>
            <a:prstGeom prst="ellipse">
              <a:avLst/>
            </a:prstGeom>
            <a:noFill/>
            <a:ln w="28575">
              <a:solidFill>
                <a:srgbClr val="FFCE38"/>
              </a:solidFill>
              <a:prstDash val="lg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인테리어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추가비용 </a:t>
              </a:r>
              <a:endParaRPr lang="en-US" altLang="ko-KR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z="20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없음</a:t>
              </a:r>
              <a:endParaRPr lang="en-US" altLang="ko-KR" sz="2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94" name="직사각형 93"/>
          <p:cNvSpPr/>
          <p:nvPr/>
        </p:nvSpPr>
        <p:spPr>
          <a:xfrm>
            <a:off x="2" y="1"/>
            <a:ext cx="3674852" cy="6861386"/>
          </a:xfrm>
          <a:prstGeom prst="rect">
            <a:avLst/>
          </a:prstGeom>
          <a:solidFill>
            <a:srgbClr val="FFCE3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-6695" y="2158342"/>
            <a:ext cx="3674852" cy="4703045"/>
          </a:xfrm>
          <a:prstGeom prst="rect">
            <a:avLst/>
          </a:prstGeom>
          <a:solidFill>
            <a:schemeClr val="bg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5402" y="323973"/>
            <a:ext cx="3360889" cy="1277273"/>
            <a:chOff x="598390" y="347144"/>
            <a:chExt cx="2265162" cy="12772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0" y="347144"/>
              <a:ext cx="955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06</a:t>
              </a:r>
              <a:endParaRPr lang="ko-KR" altLang="en-US" sz="4800" spc="-3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1142279" y="424088"/>
              <a:ext cx="17212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OTF ExtraBold" pitchFamily="34" charset="-127"/>
                  <a:ea typeface="나눔스퀘어OTF ExtraBold" pitchFamily="34" charset="-127"/>
                </a:rPr>
                <a:t>가맹비용</a:t>
              </a:r>
              <a:endParaRPr lang="en-US" altLang="ko-KR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</a:endParaRPr>
            </a:p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OTF ExtraBold" pitchFamily="34" charset="-127"/>
                  <a:ea typeface="나눔스퀘어OTF ExtraBold" pitchFamily="34" charset="-127"/>
                </a:rPr>
                <a:t>합리적인가</a:t>
              </a:r>
              <a:r>
                <a:rPr lang="en-US" altLang="ko-KR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OTF ExtraBold" pitchFamily="34" charset="-127"/>
                  <a:ea typeface="나눔스퀘어OTF ExtraBold" pitchFamily="34" charset="-127"/>
                </a:rPr>
                <a:t>?!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</a:endParaRPr>
            </a:p>
          </p:txBody>
        </p:sp>
      </p:grp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5E8E4671-7715-4ED9-9F50-4651D939A37A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0046" y="3144720"/>
            <a:ext cx="22846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spc="-150" dirty="0" err="1" smtClean="0">
                <a:solidFill>
                  <a:srgbClr val="2F2F2F"/>
                </a:solidFill>
                <a:latin typeface="나눔스퀘어OTF ExtraBold" pitchFamily="34" charset="-127"/>
                <a:ea typeface="나눔스퀘어OTF ExtraBold" pitchFamily="34" charset="-127"/>
              </a:rPr>
              <a:t>두드림설비</a:t>
            </a:r>
            <a:r>
              <a:rPr lang="ko-KR" altLang="en-US" sz="3600" spc="-150" dirty="0" smtClean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en-US" altLang="ko-KR" sz="3600" spc="-150" dirty="0" smtClean="0">
              <a:solidFill>
                <a:srgbClr val="2F2F2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3600" spc="-150" dirty="0" smtClean="0">
                <a:solidFill>
                  <a:srgbClr val="2F2F2F"/>
                </a:solidFill>
                <a:latin typeface="나눔스퀘어OTF ExtraBold" pitchFamily="34" charset="-127"/>
                <a:ea typeface="나눔스퀘어OTF ExtraBold" pitchFamily="34" charset="-127"/>
              </a:rPr>
              <a:t>가맹비용</a:t>
            </a:r>
            <a:endParaRPr lang="en-US" altLang="ko-KR" sz="3600" spc="-150" dirty="0">
              <a:solidFill>
                <a:srgbClr val="2F2F2F"/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10046" y="2753793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spc="600" dirty="0" err="1" smtClean="0">
                <a:solidFill>
                  <a:srgbClr val="2F2F2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DoDream</a:t>
            </a:r>
            <a:endParaRPr lang="en-US" altLang="ko-KR" sz="2800" spc="600" dirty="0">
              <a:solidFill>
                <a:srgbClr val="2F2F2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05" y="795884"/>
            <a:ext cx="6114331" cy="593964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H="1">
            <a:off x="1609116" y="1849529"/>
            <a:ext cx="443230" cy="617626"/>
          </a:xfrm>
          <a:prstGeom prst="line">
            <a:avLst/>
          </a:prstGeom>
          <a:ln w="12700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4648212" y="3615160"/>
            <a:ext cx="6488316" cy="2362957"/>
            <a:chOff x="4648212" y="3865314"/>
            <a:chExt cx="6488316" cy="2362957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648212" y="4138014"/>
              <a:ext cx="6488316" cy="2090257"/>
            </a:xfrm>
            <a:prstGeom prst="roundRect">
              <a:avLst/>
            </a:prstGeom>
            <a:solidFill>
              <a:srgbClr val="FFCE38">
                <a:alpha val="32000"/>
              </a:srgb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973415" y="4599987"/>
              <a:ext cx="3837910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두드림설비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사용시  간판만  별도 제작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[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차후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]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판촉물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별도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지원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카드단말기  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지원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16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만원 상당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월  관리비 </a:t>
              </a: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11,000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  본사 지원</a:t>
              </a:r>
              <a:endPara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7629265" y="3883992"/>
              <a:ext cx="526211" cy="526211"/>
            </a:xfrm>
            <a:prstGeom prst="ellipse">
              <a:avLst/>
            </a:prstGeom>
            <a:solidFill>
              <a:srgbClr val="363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667174" y="3865314"/>
              <a:ext cx="4122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ko-KR" sz="3200" spc="-150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+</a:t>
              </a:r>
              <a:endParaRPr lang="en-US" altLang="ko-KR" sz="32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2" y="4021197"/>
            <a:ext cx="2712978" cy="27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직사각형 173"/>
          <p:cNvSpPr/>
          <p:nvPr/>
        </p:nvSpPr>
        <p:spPr>
          <a:xfrm>
            <a:off x="931863" y="3165919"/>
            <a:ext cx="10323512" cy="624256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5" name="직사각형 1164"/>
          <p:cNvSpPr/>
          <p:nvPr/>
        </p:nvSpPr>
        <p:spPr>
          <a:xfrm>
            <a:off x="933451" y="4398592"/>
            <a:ext cx="10323512" cy="825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4" name="직사각형 1163"/>
          <p:cNvSpPr/>
          <p:nvPr/>
        </p:nvSpPr>
        <p:spPr>
          <a:xfrm>
            <a:off x="933451" y="2398712"/>
            <a:ext cx="2006599" cy="2825491"/>
          </a:xfrm>
          <a:prstGeom prst="rect">
            <a:avLst/>
          </a:prstGeom>
          <a:solidFill>
            <a:srgbClr val="FFCE3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87738A6-DCCB-44F8-BC8F-5630746B8082}"/>
              </a:ext>
            </a:extLst>
          </p:cNvPr>
          <p:cNvGrpSpPr/>
          <p:nvPr/>
        </p:nvGrpSpPr>
        <p:grpSpPr>
          <a:xfrm>
            <a:off x="75104" y="315260"/>
            <a:ext cx="4909261" cy="830997"/>
            <a:chOff x="598391" y="347144"/>
            <a:chExt cx="193824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15D2F0-3EF3-4014-88BD-F1E9CEE28153}"/>
                </a:ext>
              </a:extLst>
            </p:cNvPr>
            <p:cNvSpPr txBox="1"/>
            <p:nvPr/>
          </p:nvSpPr>
          <p:spPr>
            <a:xfrm>
              <a:off x="598391" y="347144"/>
              <a:ext cx="822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spc="-300" dirty="0" smtClean="0">
                  <a:solidFill>
                    <a:srgbClr val="FFCE3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0</a:t>
              </a:r>
              <a:r>
                <a:rPr lang="en-US" altLang="ko-KR" sz="4800" spc="-300" dirty="0">
                  <a:solidFill>
                    <a:srgbClr val="FAA818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7</a:t>
              </a:r>
              <a:endParaRPr lang="ko-KR" altLang="en-US" sz="4800" spc="-300" dirty="0">
                <a:solidFill>
                  <a:srgbClr val="FAA81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E9EE9DD-4219-4C6F-BCF5-B48D9535E62E}"/>
                </a:ext>
              </a:extLst>
            </p:cNvPr>
            <p:cNvSpPr txBox="1"/>
            <p:nvPr/>
          </p:nvSpPr>
          <p:spPr>
            <a:xfrm>
              <a:off x="890095" y="424087"/>
              <a:ext cx="1646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가맹비용 및 운영비</a:t>
              </a:r>
              <a:endPara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F819A-B0D5-44E2-AA05-1541635657F6}"/>
              </a:ext>
            </a:extLst>
          </p:cNvPr>
          <p:cNvSpPr txBox="1"/>
          <p:nvPr/>
        </p:nvSpPr>
        <p:spPr>
          <a:xfrm>
            <a:off x="1060166" y="1107944"/>
            <a:ext cx="89615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스타트업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기업으로  두드림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DoDream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설비  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초기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가맹점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30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곳에  특혜를  드립니다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  회사는  가맹비용과  연회비로  운영  될  예정이며  아래와  같이  운영될  것을  알려드립니다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946531F-0ED7-40C3-B576-4F56E0B23959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FAA81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xmlns="" id="{A21687B3-DD91-4897-B11B-1D36E99F5FBD}"/>
              </a:ext>
            </a:extLst>
          </p:cNvPr>
          <p:cNvSpPr/>
          <p:nvPr/>
        </p:nvSpPr>
        <p:spPr>
          <a:xfrm flipV="1">
            <a:off x="120228" y="119183"/>
            <a:ext cx="335280" cy="335280"/>
          </a:xfrm>
          <a:prstGeom prst="rtTriangle">
            <a:avLst/>
          </a:prstGeom>
          <a:solidFill>
            <a:srgbClr val="FF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47282" y="1281953"/>
            <a:ext cx="71723" cy="351873"/>
            <a:chOff x="1004432" y="1281953"/>
            <a:chExt cx="71723" cy="351873"/>
          </a:xfrm>
        </p:grpSpPr>
        <p:sp>
          <p:nvSpPr>
            <p:cNvPr id="14" name="직사각형 13"/>
            <p:cNvSpPr/>
            <p:nvPr/>
          </p:nvSpPr>
          <p:spPr>
            <a:xfrm>
              <a:off x="1004437" y="1281953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004432" y="1562108"/>
              <a:ext cx="71718" cy="7171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0" name="Rectangle 83"/>
          <p:cNvSpPr>
            <a:spLocks noChangeArrowheads="1"/>
          </p:cNvSpPr>
          <p:nvPr/>
        </p:nvSpPr>
        <p:spPr bwMode="auto">
          <a:xfrm>
            <a:off x="935038" y="1922462"/>
            <a:ext cx="2005012" cy="608013"/>
          </a:xfrm>
          <a:prstGeom prst="roundRect">
            <a:avLst/>
          </a:prstGeom>
          <a:solidFill>
            <a:srgbClr val="FFCE3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1" name="Rectangle 84"/>
          <p:cNvSpPr>
            <a:spLocks noChangeArrowheads="1"/>
          </p:cNvSpPr>
          <p:nvPr/>
        </p:nvSpPr>
        <p:spPr bwMode="auto">
          <a:xfrm>
            <a:off x="2940050" y="1922462"/>
            <a:ext cx="2124075" cy="608013"/>
          </a:xfrm>
          <a:prstGeom prst="roundRect">
            <a:avLst/>
          </a:prstGeom>
          <a:solidFill>
            <a:srgbClr val="FFCE38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2" name="Rectangle 85"/>
          <p:cNvSpPr>
            <a:spLocks noChangeArrowheads="1"/>
          </p:cNvSpPr>
          <p:nvPr/>
        </p:nvSpPr>
        <p:spPr bwMode="auto">
          <a:xfrm>
            <a:off x="5064125" y="1922462"/>
            <a:ext cx="2063750" cy="608013"/>
          </a:xfrm>
          <a:prstGeom prst="roundRect">
            <a:avLst/>
          </a:prstGeom>
          <a:solidFill>
            <a:srgbClr val="FFCE3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3" name="Rectangle 86"/>
          <p:cNvSpPr>
            <a:spLocks noChangeArrowheads="1"/>
          </p:cNvSpPr>
          <p:nvPr/>
        </p:nvSpPr>
        <p:spPr bwMode="auto">
          <a:xfrm>
            <a:off x="7127875" y="1922462"/>
            <a:ext cx="2063750" cy="608013"/>
          </a:xfrm>
          <a:prstGeom prst="roundRect">
            <a:avLst/>
          </a:prstGeom>
          <a:solidFill>
            <a:srgbClr val="FFCE38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4" name="Rectangle 87"/>
          <p:cNvSpPr>
            <a:spLocks noChangeArrowheads="1"/>
          </p:cNvSpPr>
          <p:nvPr/>
        </p:nvSpPr>
        <p:spPr bwMode="auto">
          <a:xfrm>
            <a:off x="9191625" y="1924050"/>
            <a:ext cx="2063750" cy="608013"/>
          </a:xfrm>
          <a:prstGeom prst="roundRect">
            <a:avLst/>
          </a:prstGeom>
          <a:solidFill>
            <a:srgbClr val="FFCE3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5" name="Line 88"/>
          <p:cNvSpPr>
            <a:spLocks noChangeShapeType="1"/>
          </p:cNvSpPr>
          <p:nvPr/>
        </p:nvSpPr>
        <p:spPr bwMode="auto">
          <a:xfrm>
            <a:off x="2940050" y="1997963"/>
            <a:ext cx="0" cy="322624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6" name="Line 89"/>
          <p:cNvSpPr>
            <a:spLocks noChangeShapeType="1"/>
          </p:cNvSpPr>
          <p:nvPr/>
        </p:nvSpPr>
        <p:spPr bwMode="auto">
          <a:xfrm>
            <a:off x="5064125" y="1997963"/>
            <a:ext cx="0" cy="322624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7" name="Line 90"/>
          <p:cNvSpPr>
            <a:spLocks noChangeShapeType="1"/>
          </p:cNvSpPr>
          <p:nvPr/>
        </p:nvSpPr>
        <p:spPr bwMode="auto">
          <a:xfrm>
            <a:off x="7127875" y="1997963"/>
            <a:ext cx="0" cy="322624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8" name="Line 91"/>
          <p:cNvSpPr>
            <a:spLocks noChangeShapeType="1"/>
          </p:cNvSpPr>
          <p:nvPr/>
        </p:nvSpPr>
        <p:spPr bwMode="auto">
          <a:xfrm flipH="1">
            <a:off x="9143998" y="1997963"/>
            <a:ext cx="47625" cy="3226239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0" name="Line 93"/>
          <p:cNvSpPr>
            <a:spLocks noChangeShapeType="1"/>
          </p:cNvSpPr>
          <p:nvPr/>
        </p:nvSpPr>
        <p:spPr bwMode="auto">
          <a:xfrm>
            <a:off x="933451" y="3151188"/>
            <a:ext cx="10323512" cy="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1" name="Line 94"/>
          <p:cNvSpPr>
            <a:spLocks noChangeShapeType="1"/>
          </p:cNvSpPr>
          <p:nvPr/>
        </p:nvSpPr>
        <p:spPr bwMode="auto">
          <a:xfrm>
            <a:off x="933451" y="3790175"/>
            <a:ext cx="10323512" cy="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2" name="Line 95"/>
          <p:cNvSpPr>
            <a:spLocks noChangeShapeType="1"/>
          </p:cNvSpPr>
          <p:nvPr/>
        </p:nvSpPr>
        <p:spPr bwMode="auto">
          <a:xfrm>
            <a:off x="944229" y="4398592"/>
            <a:ext cx="10323512" cy="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4" name="Line 96"/>
          <p:cNvSpPr>
            <a:spLocks noChangeShapeType="1"/>
          </p:cNvSpPr>
          <p:nvPr/>
        </p:nvSpPr>
        <p:spPr bwMode="auto">
          <a:xfrm flipH="1">
            <a:off x="931862" y="2455164"/>
            <a:ext cx="3175" cy="2769038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5" name="Line 97"/>
          <p:cNvSpPr>
            <a:spLocks noChangeShapeType="1"/>
          </p:cNvSpPr>
          <p:nvPr/>
        </p:nvSpPr>
        <p:spPr bwMode="auto">
          <a:xfrm>
            <a:off x="11255375" y="2455163"/>
            <a:ext cx="1588" cy="2769039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7" name="Line 99"/>
          <p:cNvSpPr>
            <a:spLocks noChangeShapeType="1"/>
          </p:cNvSpPr>
          <p:nvPr/>
        </p:nvSpPr>
        <p:spPr bwMode="auto">
          <a:xfrm>
            <a:off x="933451" y="5224203"/>
            <a:ext cx="10323512" cy="0"/>
          </a:xfrm>
          <a:prstGeom prst="line">
            <a:avLst/>
          </a:prstGeom>
          <a:noFill/>
          <a:ln w="31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8" name="Rectangle 100"/>
          <p:cNvSpPr>
            <a:spLocks noChangeArrowheads="1"/>
          </p:cNvSpPr>
          <p:nvPr/>
        </p:nvSpPr>
        <p:spPr bwMode="auto">
          <a:xfrm>
            <a:off x="1570038" y="2120900"/>
            <a:ext cx="743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가입관련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09" name="Rectangle 101"/>
          <p:cNvSpPr>
            <a:spLocks noChangeArrowheads="1"/>
          </p:cNvSpPr>
          <p:nvPr/>
        </p:nvSpPr>
        <p:spPr bwMode="auto">
          <a:xfrm>
            <a:off x="3633788" y="2120900"/>
            <a:ext cx="743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가맹비용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582952" y="2001413"/>
            <a:ext cx="1060643" cy="476217"/>
            <a:chOff x="5505128" y="1874949"/>
            <a:chExt cx="1060643" cy="476217"/>
          </a:xfrm>
        </p:grpSpPr>
        <p:sp>
          <p:nvSpPr>
            <p:cNvPr id="1110" name="Rectangle 102"/>
            <p:cNvSpPr>
              <a:spLocks noChangeArrowheads="1"/>
            </p:cNvSpPr>
            <p:nvPr/>
          </p:nvSpPr>
          <p:spPr bwMode="auto">
            <a:xfrm>
              <a:off x="5756527" y="1874949"/>
              <a:ext cx="557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lvl="0"/>
              <a:r>
                <a:rPr lang="ko-KR" altLang="en-US" sz="1600" dirty="0" smtClean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연회비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5505128" y="2104945"/>
              <a:ext cx="1060643" cy="246221"/>
              <a:chOff x="5505128" y="2104945"/>
              <a:chExt cx="1060643" cy="246221"/>
            </a:xfrm>
          </p:grpSpPr>
          <p:sp>
            <p:nvSpPr>
              <p:cNvPr id="1111" name="Rectangle 103"/>
              <p:cNvSpPr>
                <a:spLocks noChangeArrowheads="1"/>
              </p:cNvSpPr>
              <p:nvPr/>
            </p:nvSpPr>
            <p:spPr bwMode="auto">
              <a:xfrm>
                <a:off x="5505128" y="2104945"/>
                <a:ext cx="5658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(2</a:t>
                </a:r>
                <a:r>
                  <a:rPr kumimoji="1" lang="ko-KR" altLang="ko-KR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년차</a:t>
                </a:r>
                <a:endParaRPr kumimoji="1" lang="ko-KR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1112" name="Rectangle 104"/>
              <p:cNvSpPr>
                <a:spLocks noChangeArrowheads="1"/>
              </p:cNvSpPr>
              <p:nvPr/>
            </p:nvSpPr>
            <p:spPr bwMode="auto">
              <a:xfrm>
                <a:off x="6124945" y="2104945"/>
                <a:ext cx="4408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이후</a:t>
                </a:r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kumimoji="1" lang="ko-KR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</p:grpSp>
      <p:sp>
        <p:nvSpPr>
          <p:cNvPr id="1113" name="Rectangle 105"/>
          <p:cNvSpPr>
            <a:spLocks noChangeArrowheads="1"/>
          </p:cNvSpPr>
          <p:nvPr/>
        </p:nvSpPr>
        <p:spPr bwMode="auto">
          <a:xfrm>
            <a:off x="7883525" y="2120900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로열티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14" name="Rectangle 106"/>
          <p:cNvSpPr>
            <a:spLocks noChangeArrowheads="1"/>
          </p:cNvSpPr>
          <p:nvPr/>
        </p:nvSpPr>
        <p:spPr bwMode="auto">
          <a:xfrm>
            <a:off x="10039350" y="2120900"/>
            <a:ext cx="371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25385" y="3870553"/>
            <a:ext cx="9372984" cy="430887"/>
            <a:chOff x="1535113" y="2643188"/>
            <a:chExt cx="9372984" cy="430887"/>
          </a:xfrm>
        </p:grpSpPr>
        <p:sp>
          <p:nvSpPr>
            <p:cNvPr id="1115" name="Rectangle 107"/>
            <p:cNvSpPr>
              <a:spLocks noChangeArrowheads="1"/>
            </p:cNvSpPr>
            <p:nvPr/>
          </p:nvSpPr>
          <p:spPr bwMode="auto">
            <a:xfrm>
              <a:off x="1535113" y="2749550"/>
              <a:ext cx="8175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개인사업장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16" name="Rectangle 108"/>
            <p:cNvSpPr>
              <a:spLocks noChangeArrowheads="1"/>
            </p:cNvSpPr>
            <p:nvPr/>
          </p:nvSpPr>
          <p:spPr bwMode="auto">
            <a:xfrm>
              <a:off x="3679825" y="2749550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500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17" name="Rectangle 109"/>
            <p:cNvSpPr>
              <a:spLocks noChangeArrowheads="1"/>
            </p:cNvSpPr>
            <p:nvPr/>
          </p:nvSpPr>
          <p:spPr bwMode="auto">
            <a:xfrm>
              <a:off x="4000500" y="2749550"/>
              <a:ext cx="3270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18" name="Rectangle 110"/>
            <p:cNvSpPr>
              <a:spLocks noChangeArrowheads="1"/>
            </p:cNvSpPr>
            <p:nvPr/>
          </p:nvSpPr>
          <p:spPr bwMode="auto">
            <a:xfrm>
              <a:off x="5773738" y="2749550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250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19" name="Rectangle 111"/>
            <p:cNvSpPr>
              <a:spLocks noChangeArrowheads="1"/>
            </p:cNvSpPr>
            <p:nvPr/>
          </p:nvSpPr>
          <p:spPr bwMode="auto">
            <a:xfrm>
              <a:off x="6094413" y="2749550"/>
              <a:ext cx="3270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</a:t>
              </a: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20" name="Rectangle 112"/>
            <p:cNvSpPr>
              <a:spLocks noChangeArrowheads="1"/>
            </p:cNvSpPr>
            <p:nvPr/>
          </p:nvSpPr>
          <p:spPr bwMode="auto">
            <a:xfrm>
              <a:off x="7710488" y="2749550"/>
              <a:ext cx="9056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시공비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10%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22" name="Rectangle 114"/>
            <p:cNvSpPr>
              <a:spLocks noChangeArrowheads="1"/>
            </p:cNvSpPr>
            <p:nvPr/>
          </p:nvSpPr>
          <p:spPr bwMode="auto">
            <a:xfrm>
              <a:off x="9555163" y="2643188"/>
              <a:ext cx="13529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관할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지</a:t>
              </a: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역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최대보장</a:t>
              </a:r>
              <a:endPara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" pitchFamily="50" charset="-127"/>
                <a:ea typeface="나눔스퀘어" pitchFamily="50" charset="-127"/>
                <a:cs typeface="굴림" pitchFamily="50" charset="-127"/>
              </a:endParaRP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(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사업자와 조율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)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606347" y="4488192"/>
            <a:ext cx="9253110" cy="705168"/>
            <a:chOff x="1606347" y="3252788"/>
            <a:chExt cx="9253110" cy="705168"/>
          </a:xfrm>
        </p:grpSpPr>
        <p:sp>
          <p:nvSpPr>
            <p:cNvPr id="1128" name="Rectangle 120"/>
            <p:cNvSpPr>
              <a:spLocks noChangeArrowheads="1"/>
            </p:cNvSpPr>
            <p:nvPr/>
          </p:nvSpPr>
          <p:spPr bwMode="auto">
            <a:xfrm>
              <a:off x="1606347" y="3466158"/>
              <a:ext cx="6540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lvl="0"/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참고사항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29" name="Rectangle 121"/>
            <p:cNvSpPr>
              <a:spLocks noChangeArrowheads="1"/>
            </p:cNvSpPr>
            <p:nvPr/>
          </p:nvSpPr>
          <p:spPr bwMode="auto">
            <a:xfrm>
              <a:off x="5461000" y="3252788"/>
              <a:ext cx="1285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월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20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 </a:t>
              </a:r>
              <a:r>
                <a:rPr kumimoji="1" lang="ko-KR" alt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내왜에</a:t>
              </a:r>
              <a:endPara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" pitchFamily="50" charset="-127"/>
                <a:ea typeface="나눔스퀘어" pitchFamily="50" charset="-127"/>
                <a:cs typeface="굴림" pitchFamily="50" charset="-127"/>
              </a:endParaRP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알짜 광고 가능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!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(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연회비 부담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x)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30" name="Rectangle 122"/>
            <p:cNvSpPr>
              <a:spLocks noChangeArrowheads="1"/>
            </p:cNvSpPr>
            <p:nvPr/>
          </p:nvSpPr>
          <p:spPr bwMode="auto">
            <a:xfrm>
              <a:off x="5665788" y="3252788"/>
              <a:ext cx="2148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20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36" name="Rectangle 128"/>
            <p:cNvSpPr>
              <a:spLocks noChangeArrowheads="1"/>
            </p:cNvSpPr>
            <p:nvPr/>
          </p:nvSpPr>
          <p:spPr bwMode="auto">
            <a:xfrm>
              <a:off x="6600825" y="3465513"/>
              <a:ext cx="496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!</a:t>
              </a:r>
              <a:endPara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스퀘어" pitchFamily="50" charset="-127"/>
                <a:ea typeface="나눔스퀘어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37" name="Rectangle 129"/>
            <p:cNvSpPr>
              <a:spLocks noChangeArrowheads="1"/>
            </p:cNvSpPr>
            <p:nvPr/>
          </p:nvSpPr>
          <p:spPr bwMode="auto">
            <a:xfrm>
              <a:off x="9670029" y="3375028"/>
              <a:ext cx="118942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lvl="0"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설비종목 </a:t>
              </a:r>
              <a:r>
                <a:rPr lang="ko-KR" alt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추가시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추가 비용 발생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itchFamily="50" charset="-127"/>
                <a:ea typeface="나눔스퀘어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301750" y="2641828"/>
            <a:ext cx="9606347" cy="430887"/>
            <a:chOff x="1301750" y="3871913"/>
            <a:chExt cx="9606347" cy="430887"/>
          </a:xfrm>
        </p:grpSpPr>
        <p:sp>
          <p:nvSpPr>
            <p:cNvPr id="1140" name="Rectangle 132"/>
            <p:cNvSpPr>
              <a:spLocks noChangeArrowheads="1"/>
            </p:cNvSpPr>
            <p:nvPr/>
          </p:nvSpPr>
          <p:spPr bwMode="auto">
            <a:xfrm>
              <a:off x="1301750" y="3978275"/>
              <a:ext cx="12888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최초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kumimoji="1" lang="ko-KR" alt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가맹정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30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곳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43" name="Rectangle 135"/>
            <p:cNvSpPr>
              <a:spLocks noChangeArrowheads="1"/>
            </p:cNvSpPr>
            <p:nvPr/>
          </p:nvSpPr>
          <p:spPr bwMode="auto">
            <a:xfrm>
              <a:off x="2414588" y="397827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44" name="Rectangle 136"/>
            <p:cNvSpPr>
              <a:spLocks noChangeArrowheads="1"/>
            </p:cNvSpPr>
            <p:nvPr/>
          </p:nvSpPr>
          <p:spPr bwMode="auto">
            <a:xfrm>
              <a:off x="3679825" y="3978275"/>
              <a:ext cx="64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300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46" name="Rectangle 138"/>
            <p:cNvSpPr>
              <a:spLocks noChangeArrowheads="1"/>
            </p:cNvSpPr>
            <p:nvPr/>
          </p:nvSpPr>
          <p:spPr bwMode="auto">
            <a:xfrm>
              <a:off x="5773738" y="3978275"/>
              <a:ext cx="64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150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48" name="Rectangle 140"/>
            <p:cNvSpPr>
              <a:spLocks noChangeArrowheads="1"/>
            </p:cNvSpPr>
            <p:nvPr/>
          </p:nvSpPr>
          <p:spPr bwMode="auto">
            <a:xfrm>
              <a:off x="7710488" y="3978275"/>
              <a:ext cx="9056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시공비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10%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50" name="Rectangle 142"/>
            <p:cNvSpPr>
              <a:spLocks noChangeArrowheads="1"/>
            </p:cNvSpPr>
            <p:nvPr/>
          </p:nvSpPr>
          <p:spPr bwMode="auto">
            <a:xfrm>
              <a:off x="9555163" y="3871913"/>
              <a:ext cx="13529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관할지역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최대보장</a:t>
              </a:r>
              <a:endPara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" pitchFamily="50" charset="-127"/>
                <a:ea typeface="나눔스퀘어" pitchFamily="50" charset="-127"/>
                <a:cs typeface="굴림" pitchFamily="50" charset="-127"/>
              </a:endParaRP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(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사업자와 조율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itchFamily="50" charset="-127"/>
                  <a:ea typeface="나눔스퀘어" pitchFamily="50" charset="-127"/>
                </a:rPr>
                <a:t>)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91178" y="3386975"/>
            <a:ext cx="9614140" cy="215444"/>
            <a:chOff x="1233638" y="4568825"/>
            <a:chExt cx="9614140" cy="215444"/>
          </a:xfrm>
        </p:grpSpPr>
        <p:sp>
          <p:nvSpPr>
            <p:cNvPr id="1156" name="Rectangle 148"/>
            <p:cNvSpPr>
              <a:spLocks noChangeArrowheads="1"/>
            </p:cNvSpPr>
            <p:nvPr/>
          </p:nvSpPr>
          <p:spPr bwMode="auto">
            <a:xfrm>
              <a:off x="1233638" y="4568825"/>
              <a:ext cx="15260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lvl="0"/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시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군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구 독점가맹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57" name="Rectangle 149"/>
            <p:cNvSpPr>
              <a:spLocks noChangeArrowheads="1"/>
            </p:cNvSpPr>
            <p:nvPr/>
          </p:nvSpPr>
          <p:spPr bwMode="auto">
            <a:xfrm>
              <a:off x="3465513" y="4568825"/>
              <a:ext cx="11285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1000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 이상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59" name="Rectangle 151"/>
            <p:cNvSpPr>
              <a:spLocks noChangeArrowheads="1"/>
            </p:cNvSpPr>
            <p:nvPr/>
          </p:nvSpPr>
          <p:spPr bwMode="auto">
            <a:xfrm>
              <a:off x="5822378" y="4568825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120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</a:t>
              </a:r>
              <a:r>
                <a:rPr kumimoji="1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만원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61" name="Rectangle 153"/>
            <p:cNvSpPr>
              <a:spLocks noChangeArrowheads="1"/>
            </p:cNvSpPr>
            <p:nvPr/>
          </p:nvSpPr>
          <p:spPr bwMode="auto">
            <a:xfrm>
              <a:off x="7766796" y="4568825"/>
              <a:ext cx="9056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시공비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10%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  <p:sp>
          <p:nvSpPr>
            <p:cNvPr id="1163" name="Rectangle 155"/>
            <p:cNvSpPr>
              <a:spLocks noChangeArrowheads="1"/>
            </p:cNvSpPr>
            <p:nvPr/>
          </p:nvSpPr>
          <p:spPr bwMode="auto">
            <a:xfrm>
              <a:off x="9658350" y="4568825"/>
              <a:ext cx="11894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사업자</a:t>
              </a: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 </a:t>
              </a:r>
              <a:r>
                <a:rPr kumimoji="1" lang="ko-KR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" pitchFamily="50" charset="-127"/>
                  <a:ea typeface="나눔스퀘어" pitchFamily="50" charset="-127"/>
                  <a:cs typeface="굴림" pitchFamily="50" charset="-127"/>
                </a:rPr>
                <a:t>별도조율</a:t>
              </a:r>
              <a:endPara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굴림" pitchFamily="50" charset="-127"/>
              </a:endParaRPr>
            </a:p>
          </p:txBody>
        </p:sp>
      </p:grpSp>
      <p:sp>
        <p:nvSpPr>
          <p:cNvPr id="176" name="사각형: 둥근 모서리 20">
            <a:extLst>
              <a:ext uri="{FF2B5EF4-FFF2-40B4-BE49-F238E27FC236}">
                <a16:creationId xmlns:a16="http://schemas.microsoft.com/office/drawing/2014/main" xmlns="" id="{A8C13476-5DB9-410E-AB38-573808685239}"/>
              </a:ext>
            </a:extLst>
          </p:cNvPr>
          <p:cNvSpPr/>
          <p:nvPr/>
        </p:nvSpPr>
        <p:spPr>
          <a:xfrm>
            <a:off x="998776" y="5362961"/>
            <a:ext cx="10216673" cy="963056"/>
          </a:xfrm>
          <a:prstGeom prst="roundRect">
            <a:avLst>
              <a:gd name="adj" fmla="val 27603"/>
            </a:avLst>
          </a:prstGeom>
          <a:solidFill>
            <a:srgbClr val="3636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703955" y="5474079"/>
            <a:ext cx="68063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spcAft>
                <a:spcPts val="250"/>
              </a:spcAft>
            </a:pPr>
            <a:r>
              <a:rPr lang="ko-KR" altLang="en-US" sz="2000" spc="-150" dirty="0" err="1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가맹비</a:t>
            </a:r>
            <a:r>
              <a:rPr lang="ko-KR" altLang="en-US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&amp; </a:t>
            </a:r>
            <a:r>
              <a:rPr lang="ko-KR" altLang="en-US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연회비 비용처리 </a:t>
            </a:r>
            <a:r>
              <a:rPr lang="en-US" altLang="ko-KR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(vat </a:t>
            </a:r>
            <a:r>
              <a:rPr lang="ko-KR" altLang="en-US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별도</a:t>
            </a:r>
            <a:r>
              <a:rPr lang="en-US" altLang="ko-KR" sz="20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)</a:t>
            </a:r>
          </a:p>
          <a:p>
            <a:pPr algn="ctr">
              <a:spcBef>
                <a:spcPts val="250"/>
              </a:spcBef>
              <a:spcAft>
                <a:spcPts val="250"/>
              </a:spcAft>
            </a:pPr>
            <a:r>
              <a:rPr lang="ko-KR" altLang="en-US" sz="16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비용은 수입</a:t>
            </a:r>
            <a:r>
              <a:rPr lang="en-US" altLang="ko-KR" sz="16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6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지출 세금신고 진행합니다</a:t>
            </a:r>
            <a:r>
              <a:rPr lang="en-US" altLang="ko-KR" sz="1600" spc="-150" dirty="0" smtClean="0">
                <a:ln w="0" cap="flat" cmpd="dbl">
                  <a:noFill/>
                  <a:prstDash val="solid"/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600" spc="-150" dirty="0">
              <a:ln w="0" cap="flat" cmpd="dbl">
                <a:noFill/>
                <a:prstDash val="solid"/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</TotalTime>
  <Words>712</Words>
  <Application>Microsoft Office PowerPoint</Application>
  <PresentationFormat>사용자 지정</PresentationFormat>
  <Paragraphs>211</Paragraphs>
  <Slides>11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예림</dc:creator>
  <cp:lastModifiedBy>Registered User</cp:lastModifiedBy>
  <cp:revision>264</cp:revision>
  <dcterms:created xsi:type="dcterms:W3CDTF">2018-07-21T11:06:27Z</dcterms:created>
  <dcterms:modified xsi:type="dcterms:W3CDTF">2019-01-16T12:53:04Z</dcterms:modified>
</cp:coreProperties>
</file>